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7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1"/>
      <p:bold r:id="rId172"/>
      <p:italic r:id="rId173"/>
      <p:boldItalic r:id="rId174"/>
    </p:embeddedFont>
    <p:embeddedFont>
      <p:font typeface="Questrial" panose="020B0604020202020204" charset="0"/>
      <p:regular r:id="rId175"/>
    </p:embeddedFont>
    <p:embeddedFont>
      <p:font typeface="Times" panose="02020603050405020304" pitchFamily="18" charset="0"/>
      <p:regular r:id="rId176"/>
      <p:bold r:id="rId177"/>
      <p:italic r:id="rId178"/>
      <p:boldItalic r:id="rId179"/>
    </p:embeddedFont>
    <p:embeddedFont>
      <p:font typeface="Tw Cen MT" panose="020B0602020104020603" pitchFamily="34" charset="0"/>
      <p:regular r:id="rId180"/>
      <p:bold r:id="rId181"/>
      <p:italic r:id="rId182"/>
      <p:boldItalic r:id="rId1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551908-73A2-4CC5-8B6D-7490D34F172D}">
  <a:tblStyle styleId="{5C551908-73A2-4CC5-8B6D-7490D34F172D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EF2F7"/>
          </a:solidFill>
        </a:fill>
      </a:tcStyle>
    </a:wholeTbl>
    <a:band1H>
      <a:tcTxStyle/>
      <a:tcStyle>
        <a:tcBdr/>
        <a:fill>
          <a:solidFill>
            <a:srgbClr val="DCE5E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CE5E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D1258C-69F6-43D1-BE27-311584C4179D}" styleName="Table_1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font" Target="fonts/font11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font" Target="fonts/font1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font" Target="fonts/font12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font" Target="fonts/font2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font" Target="fonts/font8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font" Target="fonts/font4.fntdata"/><Relationship Id="rId179" Type="http://schemas.openxmlformats.org/officeDocument/2006/relationships/font" Target="fonts/font9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font" Target="fonts/font10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font" Target="fonts/font5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font" Target="fonts/font6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85011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968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807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8250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77815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080952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91461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60343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7204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58075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5695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76174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6843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38311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881856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56267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5752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491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81638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75731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1583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93618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25467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259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60888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11512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431116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86247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5866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07557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92644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735838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73240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332967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024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18135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74840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6947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1271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41298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63044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4174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546466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963356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96159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67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98361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45531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954384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72561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729250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44410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5207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65707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54653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602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1973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18031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384675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75818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42745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84259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097742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92500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48320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01060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68985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725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16427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85233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10679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26852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30795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06953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85607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6642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797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321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315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50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60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2233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5922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1040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865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6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3005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9558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7486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2619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433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1693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005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533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4764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2608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8393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806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7272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805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76385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524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053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5952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2269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129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4539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9852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2920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4376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0525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6652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35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2717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4251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488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09653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30175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3934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1203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1882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8478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5621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071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2055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8134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506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1591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63995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5709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1284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1771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65171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85586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013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53191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7032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1774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4885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0355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3280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1" name="Google Shape;124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87848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9" name="Google Shape;124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7656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5" name="Google Shape;1265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38419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3" name="Google Shape;1273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81110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3" name="Google Shape;1283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3261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26539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5" name="Google Shape;1295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31859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3" name="Google Shape;1303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31053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4886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0194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2791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679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343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0059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3" name="Google Shape;1393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2044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3" name="Google Shape;1403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035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8174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1" name="Google Shape;1411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7178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2" name="Google Shape;1422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85535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79759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" name="Google Shape;1450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1990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41497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791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2107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9752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864584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82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bg>
      <p:bgPr>
        <a:blipFill rotWithShape="1">
          <a:blip r:embed="rId2">
            <a:alphaModFix/>
          </a:blip>
          <a:tile tx="0" ty="0" sx="100000" sy="100000" flip="none" algn="tl"/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020"/>
              <a:buFont typeface="Twentieth Century"/>
              <a:buNone/>
              <a:defRPr sz="1700"/>
            </a:lvl1pPr>
            <a:lvl2pPr marL="914400" lvl="1" indent="-228600" algn="l">
              <a:spcBef>
                <a:spcPts val="550"/>
              </a:spcBef>
              <a:spcAft>
                <a:spcPts val="0"/>
              </a:spcAft>
              <a:buSzPts val="840"/>
              <a:buFont typeface="Twentieth Century"/>
              <a:buNone/>
              <a:defRPr sz="12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50"/>
              <a:buFont typeface="Twentieth Century"/>
              <a:buNone/>
              <a:defRPr sz="10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675"/>
              <a:buFont typeface="Twentieth Century"/>
              <a:buNone/>
              <a:defRPr sz="9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585"/>
              <a:buFont typeface="Twentieth Century"/>
              <a:buNone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/>
          <p:nvPr/>
        </p:nvSpPr>
        <p:spPr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" name="Google Shape;84;p11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None/>
              <a:defRPr sz="2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dt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4667249"/>
            <a:ext cx="1447800" cy="66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>
            <a:spLocks noGrp="1"/>
          </p:cNvSpPr>
          <p:nvPr>
            <p:ph type="pic" idx="2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rgbClr val="DCE5EE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 rot="5400000">
            <a:off x="2426208" y="-213360"/>
            <a:ext cx="4526280" cy="81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 rot="5400000">
            <a:off x="4823619" y="2339181"/>
            <a:ext cx="551656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 rot="5400000">
            <a:off x="480218" y="586582"/>
            <a:ext cx="5516564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dt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ft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0" name="Google Shape;120;p15"/>
          <p:cNvSpPr txBox="1"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dt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ft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192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3810000" cy="489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648200" y="1371600"/>
            <a:ext cx="3810000" cy="489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5532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blipFill rotWithShape="1">
          <a:blip r:embed="rId2">
            <a:alphaModFix/>
          </a:blip>
          <a:tile tx="0" ty="0" sx="100000" sy="100000" flip="none" algn="tl"/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 sz="4400" b="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0" y="1752600"/>
            <a:ext cx="1295400" cy="70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2"/>
          </p:nvPr>
        </p:nvSpPr>
        <p:spPr>
          <a:xfrm>
            <a:off x="4844901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4800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3"/>
          </p:nvPr>
        </p:nvSpPr>
        <p:spPr>
          <a:xfrm>
            <a:off x="609600" y="1752600"/>
            <a:ext cx="3886200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4"/>
          </p:nvPr>
        </p:nvSpPr>
        <p:spPr>
          <a:xfrm>
            <a:off x="4800600" y="1752600"/>
            <a:ext cx="3886200" cy="64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sz="4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w="50800" cap="sq" cmpd="dbl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82875" rIns="137150" bIns="91425" anchor="t" anchorCtr="0"/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50"/>
              <a:buNone/>
              <a:defRPr sz="1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67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58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2"/>
          </p:nvPr>
        </p:nvSpPr>
        <p:spPr>
          <a:xfrm>
            <a:off x="2362200" y="1752600"/>
            <a:ext cx="64008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1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ft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k-dimensional-tree/" TargetMode="Externa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AVLtree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270803" y="1507295"/>
            <a:ext cx="8610600" cy="47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b="1">
                <a:solidFill>
                  <a:srgbClr val="C00000"/>
                </a:solidFill>
              </a:rPr>
              <a:t>Trees</a:t>
            </a:r>
            <a:endParaRPr/>
          </a:p>
          <a:p>
            <a:pPr marL="320040" lvl="0" indent="-320040" algn="just" rtl="0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740"/>
              <a:buChar char="◻"/>
            </a:pPr>
            <a:r>
              <a:rPr lang="en-US" b="1">
                <a:solidFill>
                  <a:srgbClr val="C00000"/>
                </a:solidFill>
              </a:rPr>
              <a:t>Graphs</a:t>
            </a:r>
            <a:endParaRPr/>
          </a:p>
          <a:p>
            <a:pPr marL="320040" lvl="0" indent="-320040" algn="just" rtl="0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740"/>
              <a:buChar char="◻"/>
            </a:pPr>
            <a:r>
              <a:rPr lang="en-US" b="1">
                <a:solidFill>
                  <a:srgbClr val="C00000"/>
                </a:solidFill>
              </a:rPr>
              <a:t>Hashing</a:t>
            </a:r>
            <a:endParaRPr/>
          </a:p>
          <a:p>
            <a:pPr marL="320040" lvl="0" indent="-320040" algn="just" rtl="0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740"/>
              <a:buChar char="◻"/>
            </a:pPr>
            <a:r>
              <a:rPr lang="en-US" b="1">
                <a:solidFill>
                  <a:srgbClr val="0033CC"/>
                </a:solidFill>
              </a:rPr>
              <a:t>Search trees, Indexing, and multiways trees</a:t>
            </a:r>
            <a:endParaRPr/>
          </a:p>
          <a:p>
            <a:pPr marL="320040" lvl="0" indent="-320040" algn="just" rtl="0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solidFill>
                  <a:schemeClr val="dk1"/>
                </a:solidFill>
              </a:rPr>
              <a:t>File Organization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457200" y="18757"/>
            <a:ext cx="8229600" cy="120044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Twentieth Century"/>
              <a:buNone/>
            </a:pPr>
            <a:r>
              <a:rPr lang="en-US" sz="3600">
                <a:solidFill>
                  <a:srgbClr val="C00000"/>
                </a:solidFill>
              </a:rPr>
              <a:t>Advanced Data Structure and </a:t>
            </a:r>
            <a:br>
              <a:rPr lang="en-US" sz="3600">
                <a:solidFill>
                  <a:srgbClr val="C00000"/>
                </a:solidFill>
              </a:rPr>
            </a:br>
            <a:r>
              <a:rPr lang="en-US" sz="3600">
                <a:solidFill>
                  <a:srgbClr val="C00000"/>
                </a:solidFill>
              </a:rPr>
              <a:t>Algorithms</a:t>
            </a:r>
            <a:endParaRPr sz="1050">
              <a:solidFill>
                <a:srgbClr val="C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1" name="Google Shape;131;p16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</a:t>
            </a:fld>
            <a:endParaRPr sz="119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10</a:t>
            </a:fld>
            <a:endParaRPr sz="1190"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Semantic Analyzer</a:t>
            </a:r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A semantic analyzer checks the source program for semantic errors and collects the type information for the code generation.</a:t>
            </a:r>
            <a:endParaRPr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Type-checking is an important part of semantic analyzer.</a:t>
            </a:r>
            <a:endParaRPr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b="1"/>
              <a:t>Ex:</a:t>
            </a:r>
            <a:endParaRPr/>
          </a:p>
          <a:p>
            <a:pPr marL="640080" lvl="1" indent="-27432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960"/>
              <a:buFont typeface="Twentieth Century"/>
              <a:buNone/>
            </a:pPr>
            <a:r>
              <a:rPr lang="en-US" sz="2800" b="1"/>
              <a:t>	newval  :=  oldval  +  12</a:t>
            </a:r>
            <a:endParaRPr/>
          </a:p>
          <a:p>
            <a:pPr marL="91440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2400" b="1"/>
          </a:p>
          <a:p>
            <a:pPr marL="9144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</a:pPr>
            <a:r>
              <a:rPr lang="en-US" sz="2400"/>
              <a:t>The type of the identifier </a:t>
            </a:r>
            <a:r>
              <a:rPr lang="en-US" sz="2400" i="1"/>
              <a:t>newval</a:t>
            </a:r>
            <a:r>
              <a:rPr lang="en-US" sz="2400"/>
              <a:t>  must match with type of the expression </a:t>
            </a:r>
            <a:r>
              <a:rPr lang="en-US" sz="2400" i="1"/>
              <a:t>(oldval+12)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15"/>
          <p:cNvSpPr txBox="1">
            <a:spLocks noGrp="1"/>
          </p:cNvSpPr>
          <p:nvPr>
            <p:ph type="title"/>
          </p:nvPr>
        </p:nvSpPr>
        <p:spPr>
          <a:xfrm>
            <a:off x="7086600" y="2286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Insert 8</a:t>
            </a:r>
            <a:endParaRPr/>
          </a:p>
        </p:txBody>
      </p:sp>
      <p:grpSp>
        <p:nvGrpSpPr>
          <p:cNvPr id="1580" name="Google Shape;1580;p115"/>
          <p:cNvGrpSpPr/>
          <p:nvPr/>
        </p:nvGrpSpPr>
        <p:grpSpPr>
          <a:xfrm>
            <a:off x="304800" y="2454275"/>
            <a:ext cx="8077200" cy="4213086"/>
            <a:chOff x="304800" y="2454275"/>
            <a:chExt cx="8077200" cy="4213086"/>
          </a:xfrm>
        </p:grpSpPr>
        <p:sp>
          <p:nvSpPr>
            <p:cNvPr id="1581" name="Google Shape;1581;p115"/>
            <p:cNvSpPr txBox="1"/>
            <p:nvPr/>
          </p:nvSpPr>
          <p:spPr>
            <a:xfrm>
              <a:off x="1600200" y="3724275"/>
              <a:ext cx="13716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3 * 7 *</a:t>
              </a:r>
              <a:endParaRPr/>
            </a:p>
          </p:txBody>
        </p:sp>
        <p:sp>
          <p:nvSpPr>
            <p:cNvPr id="1582" name="Google Shape;1582;p115"/>
            <p:cNvSpPr txBox="1"/>
            <p:nvPr/>
          </p:nvSpPr>
          <p:spPr>
            <a:xfrm>
              <a:off x="7239000" y="5121275"/>
              <a:ext cx="11430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* 21 *</a:t>
              </a:r>
              <a:endParaRPr/>
            </a:p>
          </p:txBody>
        </p:sp>
        <p:sp>
          <p:nvSpPr>
            <p:cNvPr id="1583" name="Google Shape;1583;p115"/>
            <p:cNvSpPr txBox="1"/>
            <p:nvPr/>
          </p:nvSpPr>
          <p:spPr>
            <a:xfrm>
              <a:off x="5486400" y="3724275"/>
              <a:ext cx="16002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13 *</a:t>
              </a:r>
              <a:endParaRPr/>
            </a:p>
          </p:txBody>
        </p:sp>
        <p:sp>
          <p:nvSpPr>
            <p:cNvPr id="1584" name="Google Shape;1584;p115"/>
            <p:cNvSpPr txBox="1"/>
            <p:nvPr/>
          </p:nvSpPr>
          <p:spPr>
            <a:xfrm>
              <a:off x="3810000" y="2606675"/>
              <a:ext cx="11430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* 9 *</a:t>
              </a:r>
              <a:endParaRPr/>
            </a:p>
          </p:txBody>
        </p:sp>
        <p:sp>
          <p:nvSpPr>
            <p:cNvPr id="1585" name="Google Shape;1585;p115"/>
            <p:cNvSpPr txBox="1"/>
            <p:nvPr/>
          </p:nvSpPr>
          <p:spPr>
            <a:xfrm>
              <a:off x="304800" y="5121275"/>
              <a:ext cx="13716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1 * 2 *</a:t>
              </a:r>
              <a:endParaRPr/>
            </a:p>
          </p:txBody>
        </p:sp>
        <p:sp>
          <p:nvSpPr>
            <p:cNvPr id="1586" name="Google Shape;1586;p115"/>
            <p:cNvSpPr txBox="1"/>
            <p:nvPr/>
          </p:nvSpPr>
          <p:spPr>
            <a:xfrm>
              <a:off x="2057400" y="5095875"/>
              <a:ext cx="13716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4 * 5 *</a:t>
              </a:r>
              <a:endParaRPr/>
            </a:p>
          </p:txBody>
        </p:sp>
        <p:sp>
          <p:nvSpPr>
            <p:cNvPr id="1587" name="Google Shape;1587;p115"/>
            <p:cNvSpPr txBox="1"/>
            <p:nvPr/>
          </p:nvSpPr>
          <p:spPr>
            <a:xfrm>
              <a:off x="5181600" y="5121275"/>
              <a:ext cx="18288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10 * 12 *</a:t>
              </a:r>
              <a:endParaRPr/>
            </a:p>
          </p:txBody>
        </p:sp>
        <p:sp>
          <p:nvSpPr>
            <p:cNvPr id="1588" name="Google Shape;1588;p115"/>
            <p:cNvSpPr txBox="1"/>
            <p:nvPr/>
          </p:nvSpPr>
          <p:spPr>
            <a:xfrm>
              <a:off x="3733800" y="5095875"/>
              <a:ext cx="11430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* </a:t>
              </a:r>
              <a:r>
                <a:rPr lang="en-US" sz="2000" b="1">
                  <a:solidFill>
                    <a:srgbClr val="FF33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8</a:t>
              </a: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*</a:t>
              </a:r>
              <a:endParaRPr/>
            </a:p>
          </p:txBody>
        </p:sp>
        <p:cxnSp>
          <p:nvCxnSpPr>
            <p:cNvPr id="1589" name="Google Shape;1589;p115"/>
            <p:cNvCxnSpPr/>
            <p:nvPr/>
          </p:nvCxnSpPr>
          <p:spPr>
            <a:xfrm flipH="1">
              <a:off x="2286000" y="2835275"/>
              <a:ext cx="1905000" cy="91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0" name="Google Shape;1590;p115"/>
            <p:cNvCxnSpPr/>
            <p:nvPr/>
          </p:nvCxnSpPr>
          <p:spPr>
            <a:xfrm>
              <a:off x="4648200" y="2835275"/>
              <a:ext cx="1600200" cy="91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1" name="Google Shape;1591;p115"/>
            <p:cNvCxnSpPr/>
            <p:nvPr/>
          </p:nvCxnSpPr>
          <p:spPr>
            <a:xfrm flipH="1">
              <a:off x="990600" y="3902075"/>
              <a:ext cx="838200" cy="1219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2" name="Google Shape;1592;p115"/>
            <p:cNvCxnSpPr/>
            <p:nvPr/>
          </p:nvCxnSpPr>
          <p:spPr>
            <a:xfrm>
              <a:off x="2286000" y="3902075"/>
              <a:ext cx="457200" cy="1219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3" name="Google Shape;1593;p115"/>
            <p:cNvCxnSpPr/>
            <p:nvPr/>
          </p:nvCxnSpPr>
          <p:spPr>
            <a:xfrm>
              <a:off x="2743200" y="3902075"/>
              <a:ext cx="1524000" cy="1219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4" name="Google Shape;1594;p115"/>
            <p:cNvCxnSpPr/>
            <p:nvPr/>
          </p:nvCxnSpPr>
          <p:spPr>
            <a:xfrm>
              <a:off x="6019800" y="3902075"/>
              <a:ext cx="0" cy="1219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5" name="Google Shape;1595;p115"/>
            <p:cNvCxnSpPr/>
            <p:nvPr/>
          </p:nvCxnSpPr>
          <p:spPr>
            <a:xfrm>
              <a:off x="6629400" y="3902075"/>
              <a:ext cx="1143000" cy="1219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6" name="Google Shape;1596;p115"/>
            <p:cNvSpPr txBox="1"/>
            <p:nvPr/>
          </p:nvSpPr>
          <p:spPr>
            <a:xfrm>
              <a:off x="304800" y="45878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sp>
          <p:nvSpPr>
            <p:cNvPr id="1597" name="Google Shape;1597;p115"/>
            <p:cNvSpPr txBox="1"/>
            <p:nvPr/>
          </p:nvSpPr>
          <p:spPr>
            <a:xfrm>
              <a:off x="5029200" y="24542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1598" name="Google Shape;1598;p115"/>
            <p:cNvSpPr txBox="1"/>
            <p:nvPr/>
          </p:nvSpPr>
          <p:spPr>
            <a:xfrm>
              <a:off x="1600200" y="31400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endParaRPr/>
            </a:p>
          </p:txBody>
        </p:sp>
        <p:sp>
          <p:nvSpPr>
            <p:cNvPr id="1599" name="Google Shape;1599;p115"/>
            <p:cNvSpPr txBox="1"/>
            <p:nvPr/>
          </p:nvSpPr>
          <p:spPr>
            <a:xfrm>
              <a:off x="6477000" y="32162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g</a:t>
              </a:r>
              <a:endParaRPr/>
            </a:p>
          </p:txBody>
        </p:sp>
        <p:sp>
          <p:nvSpPr>
            <p:cNvPr id="1600" name="Google Shape;1600;p115"/>
            <p:cNvSpPr txBox="1"/>
            <p:nvPr/>
          </p:nvSpPr>
          <p:spPr>
            <a:xfrm>
              <a:off x="2057400" y="45878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</a:t>
              </a:r>
              <a:endParaRPr/>
            </a:p>
          </p:txBody>
        </p:sp>
        <p:sp>
          <p:nvSpPr>
            <p:cNvPr id="1601" name="Google Shape;1601;p115"/>
            <p:cNvSpPr txBox="1"/>
            <p:nvPr/>
          </p:nvSpPr>
          <p:spPr>
            <a:xfrm>
              <a:off x="4343400" y="45878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</a:t>
              </a:r>
              <a:endParaRPr/>
            </a:p>
          </p:txBody>
        </p:sp>
        <p:sp>
          <p:nvSpPr>
            <p:cNvPr id="1602" name="Google Shape;1602;p115"/>
            <p:cNvSpPr txBox="1"/>
            <p:nvPr/>
          </p:nvSpPr>
          <p:spPr>
            <a:xfrm>
              <a:off x="5181600" y="46640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endParaRPr/>
            </a:p>
          </p:txBody>
        </p:sp>
        <p:sp>
          <p:nvSpPr>
            <p:cNvPr id="1603" name="Google Shape;1603;p115"/>
            <p:cNvSpPr txBox="1"/>
            <p:nvPr/>
          </p:nvSpPr>
          <p:spPr>
            <a:xfrm>
              <a:off x="7848600" y="46640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</a:t>
              </a:r>
              <a:endParaRPr/>
            </a:p>
          </p:txBody>
        </p:sp>
        <p:sp>
          <p:nvSpPr>
            <p:cNvPr id="1604" name="Google Shape;1604;p115"/>
            <p:cNvSpPr txBox="1"/>
            <p:nvPr/>
          </p:nvSpPr>
          <p:spPr>
            <a:xfrm>
              <a:off x="381000" y="5959475"/>
              <a:ext cx="76962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Node d must split into 2 nodes.  This causes node a to split into 2 nodes and the tree grows a level. </a:t>
              </a:r>
              <a:endParaRPr/>
            </a:p>
          </p:txBody>
        </p:sp>
      </p:grpSp>
      <p:pic>
        <p:nvPicPr>
          <p:cNvPr id="1605" name="Google Shape;1605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304800"/>
            <a:ext cx="6309783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15"/>
          <p:cNvSpPr/>
          <p:nvPr/>
        </p:nvSpPr>
        <p:spPr>
          <a:xfrm>
            <a:off x="1905000" y="1219200"/>
            <a:ext cx="1752600" cy="685800"/>
          </a:xfrm>
          <a:prstGeom prst="rect">
            <a:avLst/>
          </a:prstGeom>
          <a:solidFill>
            <a:srgbClr val="FFFF99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07" name="Google Shape;1607;p115"/>
          <p:cNvSpPr/>
          <p:nvPr/>
        </p:nvSpPr>
        <p:spPr>
          <a:xfrm>
            <a:off x="2514600" y="228600"/>
            <a:ext cx="2209800" cy="685800"/>
          </a:xfrm>
          <a:prstGeom prst="rect">
            <a:avLst/>
          </a:prstGeom>
          <a:solidFill>
            <a:srgbClr val="FFFF99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16"/>
          <p:cNvSpPr txBox="1">
            <a:spLocks noGrp="1"/>
          </p:cNvSpPr>
          <p:nvPr>
            <p:ph type="title"/>
          </p:nvPr>
        </p:nvSpPr>
        <p:spPr>
          <a:xfrm>
            <a:off x="6629400" y="3657600"/>
            <a:ext cx="121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wentieth Century"/>
              <a:buNone/>
            </a:pPr>
            <a:r>
              <a:rPr lang="en-US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2</a:t>
            </a:r>
            <a:endParaRPr/>
          </a:p>
        </p:txBody>
      </p:sp>
      <p:grpSp>
        <p:nvGrpSpPr>
          <p:cNvPr id="1613" name="Google Shape;1613;p116"/>
          <p:cNvGrpSpPr/>
          <p:nvPr/>
        </p:nvGrpSpPr>
        <p:grpSpPr>
          <a:xfrm>
            <a:off x="381000" y="228600"/>
            <a:ext cx="8077200" cy="3067110"/>
            <a:chOff x="304800" y="2454275"/>
            <a:chExt cx="8077200" cy="3067110"/>
          </a:xfrm>
        </p:grpSpPr>
        <p:sp>
          <p:nvSpPr>
            <p:cNvPr id="1614" name="Google Shape;1614;p116"/>
            <p:cNvSpPr txBox="1"/>
            <p:nvPr/>
          </p:nvSpPr>
          <p:spPr>
            <a:xfrm>
              <a:off x="1600200" y="3724275"/>
              <a:ext cx="13716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3 * 7 *</a:t>
              </a:r>
              <a:endParaRPr/>
            </a:p>
          </p:txBody>
        </p:sp>
        <p:sp>
          <p:nvSpPr>
            <p:cNvPr id="1615" name="Google Shape;1615;p116"/>
            <p:cNvSpPr txBox="1"/>
            <p:nvPr/>
          </p:nvSpPr>
          <p:spPr>
            <a:xfrm>
              <a:off x="7239000" y="5121275"/>
              <a:ext cx="11430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* 21 *</a:t>
              </a:r>
              <a:endParaRPr/>
            </a:p>
          </p:txBody>
        </p:sp>
        <p:sp>
          <p:nvSpPr>
            <p:cNvPr id="1616" name="Google Shape;1616;p116"/>
            <p:cNvSpPr txBox="1"/>
            <p:nvPr/>
          </p:nvSpPr>
          <p:spPr>
            <a:xfrm>
              <a:off x="5486400" y="3724275"/>
              <a:ext cx="16002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13 *</a:t>
              </a:r>
              <a:endParaRPr/>
            </a:p>
          </p:txBody>
        </p:sp>
        <p:sp>
          <p:nvSpPr>
            <p:cNvPr id="1617" name="Google Shape;1617;p116"/>
            <p:cNvSpPr txBox="1"/>
            <p:nvPr/>
          </p:nvSpPr>
          <p:spPr>
            <a:xfrm>
              <a:off x="3810000" y="2606675"/>
              <a:ext cx="11430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* 9 *</a:t>
              </a:r>
              <a:endParaRPr/>
            </a:p>
          </p:txBody>
        </p:sp>
        <p:sp>
          <p:nvSpPr>
            <p:cNvPr id="1618" name="Google Shape;1618;p116"/>
            <p:cNvSpPr txBox="1"/>
            <p:nvPr/>
          </p:nvSpPr>
          <p:spPr>
            <a:xfrm>
              <a:off x="304800" y="5121275"/>
              <a:ext cx="13716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1 * 2 *</a:t>
              </a:r>
              <a:endParaRPr/>
            </a:p>
          </p:txBody>
        </p:sp>
        <p:sp>
          <p:nvSpPr>
            <p:cNvPr id="1619" name="Google Shape;1619;p116"/>
            <p:cNvSpPr txBox="1"/>
            <p:nvPr/>
          </p:nvSpPr>
          <p:spPr>
            <a:xfrm>
              <a:off x="2057400" y="5095875"/>
              <a:ext cx="13716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4 * 5 *</a:t>
              </a:r>
              <a:endParaRPr/>
            </a:p>
          </p:txBody>
        </p:sp>
        <p:sp>
          <p:nvSpPr>
            <p:cNvPr id="1620" name="Google Shape;1620;p116"/>
            <p:cNvSpPr txBox="1"/>
            <p:nvPr/>
          </p:nvSpPr>
          <p:spPr>
            <a:xfrm>
              <a:off x="5181600" y="5121275"/>
              <a:ext cx="18288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10 * 12 *</a:t>
              </a:r>
              <a:endParaRPr/>
            </a:p>
          </p:txBody>
        </p:sp>
        <p:sp>
          <p:nvSpPr>
            <p:cNvPr id="1621" name="Google Shape;1621;p116"/>
            <p:cNvSpPr txBox="1"/>
            <p:nvPr/>
          </p:nvSpPr>
          <p:spPr>
            <a:xfrm>
              <a:off x="3733800" y="5095875"/>
              <a:ext cx="11430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* </a:t>
              </a:r>
              <a:r>
                <a:rPr lang="en-US" sz="2000" b="1">
                  <a:solidFill>
                    <a:srgbClr val="FF33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8</a:t>
              </a: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*</a:t>
              </a:r>
              <a:endParaRPr/>
            </a:p>
          </p:txBody>
        </p:sp>
        <p:cxnSp>
          <p:nvCxnSpPr>
            <p:cNvPr id="1622" name="Google Shape;1622;p116"/>
            <p:cNvCxnSpPr/>
            <p:nvPr/>
          </p:nvCxnSpPr>
          <p:spPr>
            <a:xfrm flipH="1">
              <a:off x="2286000" y="2835275"/>
              <a:ext cx="1905000" cy="91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3" name="Google Shape;1623;p116"/>
            <p:cNvCxnSpPr/>
            <p:nvPr/>
          </p:nvCxnSpPr>
          <p:spPr>
            <a:xfrm>
              <a:off x="4648200" y="2835275"/>
              <a:ext cx="1600200" cy="91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4" name="Google Shape;1624;p116"/>
            <p:cNvCxnSpPr/>
            <p:nvPr/>
          </p:nvCxnSpPr>
          <p:spPr>
            <a:xfrm flipH="1">
              <a:off x="990600" y="3902075"/>
              <a:ext cx="838200" cy="1219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5" name="Google Shape;1625;p116"/>
            <p:cNvCxnSpPr/>
            <p:nvPr/>
          </p:nvCxnSpPr>
          <p:spPr>
            <a:xfrm>
              <a:off x="2286000" y="3902075"/>
              <a:ext cx="457200" cy="1219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6" name="Google Shape;1626;p116"/>
            <p:cNvCxnSpPr/>
            <p:nvPr/>
          </p:nvCxnSpPr>
          <p:spPr>
            <a:xfrm>
              <a:off x="2743200" y="3902075"/>
              <a:ext cx="1524000" cy="1219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7" name="Google Shape;1627;p116"/>
            <p:cNvCxnSpPr/>
            <p:nvPr/>
          </p:nvCxnSpPr>
          <p:spPr>
            <a:xfrm>
              <a:off x="6019800" y="3902075"/>
              <a:ext cx="0" cy="1219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8" name="Google Shape;1628;p116"/>
            <p:cNvCxnSpPr/>
            <p:nvPr/>
          </p:nvCxnSpPr>
          <p:spPr>
            <a:xfrm>
              <a:off x="6629400" y="3902075"/>
              <a:ext cx="1143000" cy="1219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9" name="Google Shape;1629;p116"/>
            <p:cNvSpPr txBox="1"/>
            <p:nvPr/>
          </p:nvSpPr>
          <p:spPr>
            <a:xfrm>
              <a:off x="304800" y="45878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sp>
          <p:nvSpPr>
            <p:cNvPr id="1630" name="Google Shape;1630;p116"/>
            <p:cNvSpPr txBox="1"/>
            <p:nvPr/>
          </p:nvSpPr>
          <p:spPr>
            <a:xfrm>
              <a:off x="5029200" y="24542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1631" name="Google Shape;1631;p116"/>
            <p:cNvSpPr txBox="1"/>
            <p:nvPr/>
          </p:nvSpPr>
          <p:spPr>
            <a:xfrm>
              <a:off x="1600200" y="31400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endParaRPr/>
            </a:p>
          </p:txBody>
        </p:sp>
        <p:sp>
          <p:nvSpPr>
            <p:cNvPr id="1632" name="Google Shape;1632;p116"/>
            <p:cNvSpPr txBox="1"/>
            <p:nvPr/>
          </p:nvSpPr>
          <p:spPr>
            <a:xfrm>
              <a:off x="6477000" y="32162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g</a:t>
              </a:r>
              <a:endParaRPr/>
            </a:p>
          </p:txBody>
        </p:sp>
        <p:sp>
          <p:nvSpPr>
            <p:cNvPr id="1633" name="Google Shape;1633;p116"/>
            <p:cNvSpPr txBox="1"/>
            <p:nvPr/>
          </p:nvSpPr>
          <p:spPr>
            <a:xfrm>
              <a:off x="2057400" y="45878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</a:t>
              </a:r>
              <a:endParaRPr/>
            </a:p>
          </p:txBody>
        </p:sp>
        <p:sp>
          <p:nvSpPr>
            <p:cNvPr id="1634" name="Google Shape;1634;p116"/>
            <p:cNvSpPr txBox="1"/>
            <p:nvPr/>
          </p:nvSpPr>
          <p:spPr>
            <a:xfrm>
              <a:off x="4343400" y="45878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</a:t>
              </a:r>
              <a:endParaRPr/>
            </a:p>
          </p:txBody>
        </p:sp>
        <p:sp>
          <p:nvSpPr>
            <p:cNvPr id="1635" name="Google Shape;1635;p116"/>
            <p:cNvSpPr txBox="1"/>
            <p:nvPr/>
          </p:nvSpPr>
          <p:spPr>
            <a:xfrm>
              <a:off x="5181600" y="46640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endParaRPr/>
            </a:p>
          </p:txBody>
        </p:sp>
        <p:sp>
          <p:nvSpPr>
            <p:cNvPr id="1636" name="Google Shape;1636;p116"/>
            <p:cNvSpPr txBox="1"/>
            <p:nvPr/>
          </p:nvSpPr>
          <p:spPr>
            <a:xfrm>
              <a:off x="7848600" y="4664075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</a:t>
              </a:r>
              <a:endParaRPr/>
            </a:p>
          </p:txBody>
        </p:sp>
      </p:grpSp>
      <p:sp>
        <p:nvSpPr>
          <p:cNvPr id="1637" name="Google Shape;1637;p116"/>
          <p:cNvSpPr/>
          <p:nvPr/>
        </p:nvSpPr>
        <p:spPr>
          <a:xfrm>
            <a:off x="228600" y="4191000"/>
            <a:ext cx="8686800" cy="2308324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RULES- </a:t>
            </a:r>
            <a:r>
              <a:rPr lang="en-US" sz="2000" b="1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(All the key values in a node must be in </a:t>
            </a:r>
            <a:r>
              <a:rPr lang="en-US" sz="2000" b="1" i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Ascending order</a:t>
            </a:r>
            <a:r>
              <a:rPr lang="en-US" sz="2000" b="1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2400" b="1" i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-1206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Root node should have atleast 2 children.</a:t>
            </a:r>
            <a:endParaRPr/>
          </a:p>
          <a:p>
            <a:pPr marL="0" marR="0" lvl="0" indent="-1206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All </a:t>
            </a:r>
            <a:r>
              <a:rPr lang="en-US" sz="19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leaf nodes </a:t>
            </a: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are on the </a:t>
            </a:r>
            <a:r>
              <a:rPr lang="en-US" sz="19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same level.</a:t>
            </a:r>
            <a:endParaRPr/>
          </a:p>
          <a:p>
            <a:pPr marL="0" marR="0" lvl="0" indent="-1206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All the </a:t>
            </a:r>
            <a:r>
              <a:rPr lang="en-US" sz="19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internal nodes </a:t>
            </a: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 root node have </a:t>
            </a:r>
            <a:r>
              <a:rPr lang="en-US" sz="19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atleast ceil(m/2) non-empty children</a:t>
            </a: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190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-1206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Each node must contain </a:t>
            </a:r>
            <a:r>
              <a:rPr lang="en-US" sz="19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atleast ceil(m/2)-1 keys and maximum m-1 keys</a:t>
            </a: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0" marR="0" lvl="0" indent="-1206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For m order tree; non-leaf node with n children must have (n-1) keys.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17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381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wentieth Century"/>
              <a:buNone/>
            </a:pPr>
            <a:r>
              <a:rPr lang="en-US" sz="3200"/>
              <a:t>Delete 2, 21,10, 3, 4</a:t>
            </a:r>
            <a:endParaRPr/>
          </a:p>
        </p:txBody>
      </p:sp>
      <p:sp>
        <p:nvSpPr>
          <p:cNvPr id="1643" name="Google Shape;1643;p117"/>
          <p:cNvSpPr txBox="1"/>
          <p:nvPr/>
        </p:nvSpPr>
        <p:spPr>
          <a:xfrm>
            <a:off x="1828800" y="3149600"/>
            <a:ext cx="13716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3 * 7 *</a:t>
            </a:r>
            <a:endParaRPr/>
          </a:p>
        </p:txBody>
      </p:sp>
      <p:sp>
        <p:nvSpPr>
          <p:cNvPr id="1644" name="Google Shape;1644;p117"/>
          <p:cNvSpPr txBox="1"/>
          <p:nvPr/>
        </p:nvSpPr>
        <p:spPr>
          <a:xfrm>
            <a:off x="7467600" y="4546600"/>
            <a:ext cx="1143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21 *</a:t>
            </a:r>
            <a:endParaRPr/>
          </a:p>
        </p:txBody>
      </p:sp>
      <p:sp>
        <p:nvSpPr>
          <p:cNvPr id="1645" name="Google Shape;1645;p117"/>
          <p:cNvSpPr txBox="1"/>
          <p:nvPr/>
        </p:nvSpPr>
        <p:spPr>
          <a:xfrm>
            <a:off x="5715000" y="3149600"/>
            <a:ext cx="16002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13 *</a:t>
            </a:r>
            <a:endParaRPr/>
          </a:p>
        </p:txBody>
      </p:sp>
      <p:sp>
        <p:nvSpPr>
          <p:cNvPr id="1646" name="Google Shape;1646;p117"/>
          <p:cNvSpPr txBox="1"/>
          <p:nvPr/>
        </p:nvSpPr>
        <p:spPr>
          <a:xfrm>
            <a:off x="4038600" y="2032000"/>
            <a:ext cx="1143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9 *</a:t>
            </a:r>
            <a:endParaRPr/>
          </a:p>
        </p:txBody>
      </p:sp>
      <p:sp>
        <p:nvSpPr>
          <p:cNvPr id="1647" name="Google Shape;1647;p117"/>
          <p:cNvSpPr txBox="1"/>
          <p:nvPr/>
        </p:nvSpPr>
        <p:spPr>
          <a:xfrm>
            <a:off x="533400" y="4546600"/>
            <a:ext cx="1371600" cy="4001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 *</a:t>
            </a:r>
            <a:endParaRPr/>
          </a:p>
        </p:txBody>
      </p:sp>
      <p:sp>
        <p:nvSpPr>
          <p:cNvPr id="1648" name="Google Shape;1648;p117"/>
          <p:cNvSpPr txBox="1"/>
          <p:nvPr/>
        </p:nvSpPr>
        <p:spPr>
          <a:xfrm>
            <a:off x="2286000" y="4521200"/>
            <a:ext cx="13716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4 * 5 *</a:t>
            </a:r>
            <a:endParaRPr/>
          </a:p>
        </p:txBody>
      </p:sp>
      <p:sp>
        <p:nvSpPr>
          <p:cNvPr id="1649" name="Google Shape;1649;p117"/>
          <p:cNvSpPr txBox="1"/>
          <p:nvPr/>
        </p:nvSpPr>
        <p:spPr>
          <a:xfrm>
            <a:off x="5410200" y="4546600"/>
            <a:ext cx="18288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10 * 12 *</a:t>
            </a:r>
            <a:endParaRPr/>
          </a:p>
        </p:txBody>
      </p:sp>
      <p:sp>
        <p:nvSpPr>
          <p:cNvPr id="1650" name="Google Shape;1650;p117"/>
          <p:cNvSpPr txBox="1"/>
          <p:nvPr/>
        </p:nvSpPr>
        <p:spPr>
          <a:xfrm>
            <a:off x="3962400" y="4521200"/>
            <a:ext cx="1143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8 *</a:t>
            </a:r>
            <a:endParaRPr/>
          </a:p>
        </p:txBody>
      </p:sp>
      <p:cxnSp>
        <p:nvCxnSpPr>
          <p:cNvPr id="1651" name="Google Shape;1651;p117"/>
          <p:cNvCxnSpPr/>
          <p:nvPr/>
        </p:nvCxnSpPr>
        <p:spPr>
          <a:xfrm flipH="1">
            <a:off x="2514600" y="2260600"/>
            <a:ext cx="19050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2" name="Google Shape;1652;p117"/>
          <p:cNvCxnSpPr/>
          <p:nvPr/>
        </p:nvCxnSpPr>
        <p:spPr>
          <a:xfrm>
            <a:off x="4876800" y="2260600"/>
            <a:ext cx="16002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3" name="Google Shape;1653;p117"/>
          <p:cNvCxnSpPr/>
          <p:nvPr/>
        </p:nvCxnSpPr>
        <p:spPr>
          <a:xfrm flipH="1">
            <a:off x="1219200" y="3327400"/>
            <a:ext cx="8382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4" name="Google Shape;1654;p117"/>
          <p:cNvCxnSpPr/>
          <p:nvPr/>
        </p:nvCxnSpPr>
        <p:spPr>
          <a:xfrm>
            <a:off x="2514600" y="3327400"/>
            <a:ext cx="4572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5" name="Google Shape;1655;p117"/>
          <p:cNvCxnSpPr/>
          <p:nvPr/>
        </p:nvCxnSpPr>
        <p:spPr>
          <a:xfrm>
            <a:off x="2971800" y="3327400"/>
            <a:ext cx="15240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6" name="Google Shape;1656;p117"/>
          <p:cNvCxnSpPr/>
          <p:nvPr/>
        </p:nvCxnSpPr>
        <p:spPr>
          <a:xfrm>
            <a:off x="6248400" y="3327400"/>
            <a:ext cx="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117"/>
          <p:cNvCxnSpPr/>
          <p:nvPr/>
        </p:nvCxnSpPr>
        <p:spPr>
          <a:xfrm>
            <a:off x="6858000" y="3327400"/>
            <a:ext cx="11430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117"/>
          <p:cNvSpPr txBox="1"/>
          <p:nvPr/>
        </p:nvSpPr>
        <p:spPr>
          <a:xfrm>
            <a:off x="5257800" y="19812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659" name="Google Shape;1659;p117"/>
          <p:cNvSpPr txBox="1"/>
          <p:nvPr/>
        </p:nvSpPr>
        <p:spPr>
          <a:xfrm>
            <a:off x="1828800" y="26670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</a:t>
            </a:r>
            <a:endParaRPr/>
          </a:p>
        </p:txBody>
      </p:sp>
      <p:sp>
        <p:nvSpPr>
          <p:cNvPr id="1660" name="Google Shape;1660;p117"/>
          <p:cNvSpPr txBox="1"/>
          <p:nvPr/>
        </p:nvSpPr>
        <p:spPr>
          <a:xfrm>
            <a:off x="6781800" y="26670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endParaRPr/>
          </a:p>
        </p:txBody>
      </p:sp>
      <p:sp>
        <p:nvSpPr>
          <p:cNvPr id="1661" name="Google Shape;1661;p117"/>
          <p:cNvSpPr txBox="1"/>
          <p:nvPr/>
        </p:nvSpPr>
        <p:spPr>
          <a:xfrm>
            <a:off x="533400" y="4038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1662" name="Google Shape;1662;p117"/>
          <p:cNvSpPr txBox="1"/>
          <p:nvPr/>
        </p:nvSpPr>
        <p:spPr>
          <a:xfrm>
            <a:off x="2286000" y="4038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/>
          </a:p>
        </p:txBody>
      </p:sp>
      <p:sp>
        <p:nvSpPr>
          <p:cNvPr id="1663" name="Google Shape;1663;p117"/>
          <p:cNvSpPr txBox="1"/>
          <p:nvPr/>
        </p:nvSpPr>
        <p:spPr>
          <a:xfrm>
            <a:off x="4572000" y="4038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endParaRPr/>
          </a:p>
        </p:txBody>
      </p:sp>
      <p:sp>
        <p:nvSpPr>
          <p:cNvPr id="1664" name="Google Shape;1664;p117"/>
          <p:cNvSpPr txBox="1"/>
          <p:nvPr/>
        </p:nvSpPr>
        <p:spPr>
          <a:xfrm>
            <a:off x="5486400" y="4038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/>
          </a:p>
        </p:txBody>
      </p:sp>
      <p:sp>
        <p:nvSpPr>
          <p:cNvPr id="1665" name="Google Shape;1665;p117"/>
          <p:cNvSpPr txBox="1"/>
          <p:nvPr/>
        </p:nvSpPr>
        <p:spPr>
          <a:xfrm>
            <a:off x="8077200" y="4038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/>
          </a:p>
        </p:txBody>
      </p:sp>
      <p:sp>
        <p:nvSpPr>
          <p:cNvPr id="1666" name="Google Shape;1666;p117"/>
          <p:cNvSpPr txBox="1"/>
          <p:nvPr/>
        </p:nvSpPr>
        <p:spPr>
          <a:xfrm>
            <a:off x="1143000" y="5410200"/>
            <a:ext cx="6934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 b can loose an element without underflow. </a:t>
            </a:r>
            <a:endParaRPr/>
          </a:p>
        </p:txBody>
      </p:sp>
      <p:sp>
        <p:nvSpPr>
          <p:cNvPr id="1667" name="Google Shape;1667;p117"/>
          <p:cNvSpPr txBox="1"/>
          <p:nvPr/>
        </p:nvSpPr>
        <p:spPr>
          <a:xfrm>
            <a:off x="6781800" y="6096000"/>
            <a:ext cx="121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40"/>
              <a:buFont typeface="Twentieth Century"/>
              <a:buNone/>
            </a:pPr>
            <a:r>
              <a:rPr lang="en-US" sz="204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21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18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Delete 21</a:t>
            </a:r>
            <a:endParaRPr/>
          </a:p>
        </p:txBody>
      </p:sp>
      <p:sp>
        <p:nvSpPr>
          <p:cNvPr id="1673" name="Google Shape;1673;p118"/>
          <p:cNvSpPr txBox="1"/>
          <p:nvPr/>
        </p:nvSpPr>
        <p:spPr>
          <a:xfrm>
            <a:off x="1828800" y="3149600"/>
            <a:ext cx="13716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3 * 7 *</a:t>
            </a:r>
            <a:endParaRPr/>
          </a:p>
        </p:txBody>
      </p:sp>
      <p:sp>
        <p:nvSpPr>
          <p:cNvPr id="1674" name="Google Shape;1674;p118"/>
          <p:cNvSpPr txBox="1"/>
          <p:nvPr/>
        </p:nvSpPr>
        <p:spPr>
          <a:xfrm>
            <a:off x="7467600" y="4546600"/>
            <a:ext cx="1143000" cy="4001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13 *</a:t>
            </a:r>
            <a:endParaRPr/>
          </a:p>
        </p:txBody>
      </p:sp>
      <p:sp>
        <p:nvSpPr>
          <p:cNvPr id="1675" name="Google Shape;1675;p118"/>
          <p:cNvSpPr txBox="1"/>
          <p:nvPr/>
        </p:nvSpPr>
        <p:spPr>
          <a:xfrm>
            <a:off x="5715000" y="3149600"/>
            <a:ext cx="1600200" cy="4001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12 *</a:t>
            </a:r>
            <a:endParaRPr/>
          </a:p>
        </p:txBody>
      </p:sp>
      <p:sp>
        <p:nvSpPr>
          <p:cNvPr id="1676" name="Google Shape;1676;p118"/>
          <p:cNvSpPr txBox="1"/>
          <p:nvPr/>
        </p:nvSpPr>
        <p:spPr>
          <a:xfrm>
            <a:off x="4038600" y="2032000"/>
            <a:ext cx="1143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9 *</a:t>
            </a:r>
            <a:endParaRPr/>
          </a:p>
        </p:txBody>
      </p:sp>
      <p:sp>
        <p:nvSpPr>
          <p:cNvPr id="1677" name="Google Shape;1677;p118"/>
          <p:cNvSpPr txBox="1"/>
          <p:nvPr/>
        </p:nvSpPr>
        <p:spPr>
          <a:xfrm>
            <a:off x="533400" y="4546600"/>
            <a:ext cx="13716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 *</a:t>
            </a:r>
            <a:endParaRPr/>
          </a:p>
        </p:txBody>
      </p:sp>
      <p:sp>
        <p:nvSpPr>
          <p:cNvPr id="1678" name="Google Shape;1678;p118"/>
          <p:cNvSpPr txBox="1"/>
          <p:nvPr/>
        </p:nvSpPr>
        <p:spPr>
          <a:xfrm>
            <a:off x="2286000" y="4521200"/>
            <a:ext cx="13716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4 * 5 *</a:t>
            </a:r>
            <a:endParaRPr/>
          </a:p>
        </p:txBody>
      </p:sp>
      <p:sp>
        <p:nvSpPr>
          <p:cNvPr id="1679" name="Google Shape;1679;p118"/>
          <p:cNvSpPr txBox="1"/>
          <p:nvPr/>
        </p:nvSpPr>
        <p:spPr>
          <a:xfrm>
            <a:off x="5410200" y="4546600"/>
            <a:ext cx="1447800" cy="4001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10 *</a:t>
            </a:r>
            <a:endParaRPr/>
          </a:p>
        </p:txBody>
      </p:sp>
      <p:sp>
        <p:nvSpPr>
          <p:cNvPr id="1680" name="Google Shape;1680;p118"/>
          <p:cNvSpPr txBox="1"/>
          <p:nvPr/>
        </p:nvSpPr>
        <p:spPr>
          <a:xfrm>
            <a:off x="3962400" y="4521200"/>
            <a:ext cx="1143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8 *</a:t>
            </a:r>
            <a:endParaRPr/>
          </a:p>
        </p:txBody>
      </p:sp>
      <p:cxnSp>
        <p:nvCxnSpPr>
          <p:cNvPr id="1681" name="Google Shape;1681;p118"/>
          <p:cNvCxnSpPr/>
          <p:nvPr/>
        </p:nvCxnSpPr>
        <p:spPr>
          <a:xfrm flipH="1">
            <a:off x="2514600" y="2260600"/>
            <a:ext cx="19050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2" name="Google Shape;1682;p118"/>
          <p:cNvCxnSpPr/>
          <p:nvPr/>
        </p:nvCxnSpPr>
        <p:spPr>
          <a:xfrm>
            <a:off x="4876800" y="2260600"/>
            <a:ext cx="16002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3" name="Google Shape;1683;p118"/>
          <p:cNvCxnSpPr/>
          <p:nvPr/>
        </p:nvCxnSpPr>
        <p:spPr>
          <a:xfrm flipH="1">
            <a:off x="1219200" y="3327400"/>
            <a:ext cx="8382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4" name="Google Shape;1684;p118"/>
          <p:cNvCxnSpPr/>
          <p:nvPr/>
        </p:nvCxnSpPr>
        <p:spPr>
          <a:xfrm>
            <a:off x="2514600" y="3327400"/>
            <a:ext cx="4572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5" name="Google Shape;1685;p118"/>
          <p:cNvCxnSpPr/>
          <p:nvPr/>
        </p:nvCxnSpPr>
        <p:spPr>
          <a:xfrm>
            <a:off x="2971800" y="3327400"/>
            <a:ext cx="15240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6" name="Google Shape;1686;p118"/>
          <p:cNvCxnSpPr/>
          <p:nvPr/>
        </p:nvCxnSpPr>
        <p:spPr>
          <a:xfrm>
            <a:off x="6858000" y="3327400"/>
            <a:ext cx="11430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7" name="Google Shape;1687;p118"/>
          <p:cNvCxnSpPr/>
          <p:nvPr/>
        </p:nvCxnSpPr>
        <p:spPr>
          <a:xfrm flipH="1">
            <a:off x="6019800" y="3352800"/>
            <a:ext cx="2286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18"/>
          <p:cNvSpPr txBox="1"/>
          <p:nvPr/>
        </p:nvSpPr>
        <p:spPr>
          <a:xfrm>
            <a:off x="5257800" y="19812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689" name="Google Shape;1689;p118"/>
          <p:cNvSpPr txBox="1"/>
          <p:nvPr/>
        </p:nvSpPr>
        <p:spPr>
          <a:xfrm>
            <a:off x="1828800" y="26670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</a:t>
            </a:r>
            <a:endParaRPr/>
          </a:p>
        </p:txBody>
      </p:sp>
      <p:sp>
        <p:nvSpPr>
          <p:cNvPr id="1690" name="Google Shape;1690;p118"/>
          <p:cNvSpPr txBox="1"/>
          <p:nvPr/>
        </p:nvSpPr>
        <p:spPr>
          <a:xfrm>
            <a:off x="6781800" y="26670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endParaRPr/>
          </a:p>
        </p:txBody>
      </p:sp>
      <p:sp>
        <p:nvSpPr>
          <p:cNvPr id="1691" name="Google Shape;1691;p118"/>
          <p:cNvSpPr txBox="1"/>
          <p:nvPr/>
        </p:nvSpPr>
        <p:spPr>
          <a:xfrm>
            <a:off x="533400" y="4038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1692" name="Google Shape;1692;p118"/>
          <p:cNvSpPr txBox="1"/>
          <p:nvPr/>
        </p:nvSpPr>
        <p:spPr>
          <a:xfrm>
            <a:off x="2286000" y="4038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/>
          </a:p>
        </p:txBody>
      </p:sp>
      <p:sp>
        <p:nvSpPr>
          <p:cNvPr id="1693" name="Google Shape;1693;p118"/>
          <p:cNvSpPr txBox="1"/>
          <p:nvPr/>
        </p:nvSpPr>
        <p:spPr>
          <a:xfrm>
            <a:off x="4572000" y="4038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endParaRPr/>
          </a:p>
        </p:txBody>
      </p:sp>
      <p:sp>
        <p:nvSpPr>
          <p:cNvPr id="1694" name="Google Shape;1694;p118"/>
          <p:cNvSpPr txBox="1"/>
          <p:nvPr/>
        </p:nvSpPr>
        <p:spPr>
          <a:xfrm>
            <a:off x="5486400" y="4038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/>
          </a:p>
        </p:txBody>
      </p:sp>
      <p:sp>
        <p:nvSpPr>
          <p:cNvPr id="1695" name="Google Shape;1695;p118"/>
          <p:cNvSpPr txBox="1"/>
          <p:nvPr/>
        </p:nvSpPr>
        <p:spPr>
          <a:xfrm>
            <a:off x="8077200" y="4038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/>
          </a:p>
        </p:txBody>
      </p:sp>
      <p:sp>
        <p:nvSpPr>
          <p:cNvPr id="1696" name="Google Shape;1696;p118"/>
          <p:cNvSpPr txBox="1"/>
          <p:nvPr/>
        </p:nvSpPr>
        <p:spPr>
          <a:xfrm>
            <a:off x="457200" y="5410200"/>
            <a:ext cx="8229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Deleting 21 causes node e to underflow, so elements are redistributed between nodes c, g, and e </a:t>
            </a:r>
            <a:endParaRPr/>
          </a:p>
        </p:txBody>
      </p:sp>
      <p:sp>
        <p:nvSpPr>
          <p:cNvPr id="1697" name="Google Shape;1697;p118"/>
          <p:cNvSpPr txBox="1"/>
          <p:nvPr/>
        </p:nvSpPr>
        <p:spPr>
          <a:xfrm>
            <a:off x="304800" y="624840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wentieth Century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10; Leaf node; underflow; Pull 12; leaf nodes at same level</a:t>
            </a:r>
            <a:endParaRPr sz="2000" b="1" i="0" u="none" strike="noStrike" cap="none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19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Delete 10</a:t>
            </a:r>
            <a:endParaRPr/>
          </a:p>
        </p:txBody>
      </p:sp>
      <p:sp>
        <p:nvSpPr>
          <p:cNvPr id="1703" name="Google Shape;1703;p119"/>
          <p:cNvSpPr txBox="1"/>
          <p:nvPr/>
        </p:nvSpPr>
        <p:spPr>
          <a:xfrm>
            <a:off x="6781800" y="3403600"/>
            <a:ext cx="1600200" cy="4001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12 * 13 *</a:t>
            </a:r>
            <a:endParaRPr/>
          </a:p>
        </p:txBody>
      </p:sp>
      <p:sp>
        <p:nvSpPr>
          <p:cNvPr id="1704" name="Google Shape;1704;p119"/>
          <p:cNvSpPr txBox="1"/>
          <p:nvPr/>
        </p:nvSpPr>
        <p:spPr>
          <a:xfrm>
            <a:off x="3505200" y="1981200"/>
            <a:ext cx="2362200" cy="4001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3 * 7 * 9 *</a:t>
            </a:r>
            <a:endParaRPr/>
          </a:p>
        </p:txBody>
      </p:sp>
      <p:sp>
        <p:nvSpPr>
          <p:cNvPr id="1705" name="Google Shape;1705;p119"/>
          <p:cNvSpPr txBox="1"/>
          <p:nvPr/>
        </p:nvSpPr>
        <p:spPr>
          <a:xfrm>
            <a:off x="533400" y="3429000"/>
            <a:ext cx="13716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 *</a:t>
            </a:r>
            <a:endParaRPr/>
          </a:p>
        </p:txBody>
      </p:sp>
      <p:sp>
        <p:nvSpPr>
          <p:cNvPr id="1706" name="Google Shape;1706;p119"/>
          <p:cNvSpPr txBox="1"/>
          <p:nvPr/>
        </p:nvSpPr>
        <p:spPr>
          <a:xfrm>
            <a:off x="2590800" y="3403600"/>
            <a:ext cx="13716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4 * 5 *</a:t>
            </a:r>
            <a:endParaRPr/>
          </a:p>
        </p:txBody>
      </p:sp>
      <p:sp>
        <p:nvSpPr>
          <p:cNvPr id="1707" name="Google Shape;1707;p119"/>
          <p:cNvSpPr txBox="1"/>
          <p:nvPr/>
        </p:nvSpPr>
        <p:spPr>
          <a:xfrm>
            <a:off x="4724400" y="3403600"/>
            <a:ext cx="1143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8 *</a:t>
            </a:r>
            <a:endParaRPr/>
          </a:p>
        </p:txBody>
      </p:sp>
      <p:cxnSp>
        <p:nvCxnSpPr>
          <p:cNvPr id="1708" name="Google Shape;1708;p119"/>
          <p:cNvCxnSpPr/>
          <p:nvPr/>
        </p:nvCxnSpPr>
        <p:spPr>
          <a:xfrm flipH="1">
            <a:off x="1219200" y="2209800"/>
            <a:ext cx="28194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9" name="Google Shape;1709;p119"/>
          <p:cNvCxnSpPr/>
          <p:nvPr/>
        </p:nvCxnSpPr>
        <p:spPr>
          <a:xfrm flipH="1">
            <a:off x="3276600" y="2209800"/>
            <a:ext cx="12192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0" name="Google Shape;1710;p119"/>
          <p:cNvCxnSpPr/>
          <p:nvPr/>
        </p:nvCxnSpPr>
        <p:spPr>
          <a:xfrm>
            <a:off x="4953000" y="2209800"/>
            <a:ext cx="3810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1" name="Google Shape;1711;p119"/>
          <p:cNvCxnSpPr/>
          <p:nvPr/>
        </p:nvCxnSpPr>
        <p:spPr>
          <a:xfrm>
            <a:off x="5410200" y="2209800"/>
            <a:ext cx="22098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2" name="Google Shape;1712;p119"/>
          <p:cNvSpPr txBox="1"/>
          <p:nvPr/>
        </p:nvSpPr>
        <p:spPr>
          <a:xfrm>
            <a:off x="6019800" y="19812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713" name="Google Shape;1713;p119"/>
          <p:cNvSpPr txBox="1"/>
          <p:nvPr/>
        </p:nvSpPr>
        <p:spPr>
          <a:xfrm>
            <a:off x="457200" y="29718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1714" name="Google Shape;1714;p119"/>
          <p:cNvSpPr txBox="1"/>
          <p:nvPr/>
        </p:nvSpPr>
        <p:spPr>
          <a:xfrm>
            <a:off x="2590800" y="2895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/>
          </a:p>
        </p:txBody>
      </p:sp>
      <p:sp>
        <p:nvSpPr>
          <p:cNvPr id="1715" name="Google Shape;1715;p119"/>
          <p:cNvSpPr txBox="1"/>
          <p:nvPr/>
        </p:nvSpPr>
        <p:spPr>
          <a:xfrm>
            <a:off x="4648200" y="29718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endParaRPr/>
          </a:p>
        </p:txBody>
      </p:sp>
      <p:sp>
        <p:nvSpPr>
          <p:cNvPr id="1716" name="Google Shape;1716;p119"/>
          <p:cNvSpPr txBox="1"/>
          <p:nvPr/>
        </p:nvSpPr>
        <p:spPr>
          <a:xfrm>
            <a:off x="7848600" y="29718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/>
          </a:p>
        </p:txBody>
      </p:sp>
      <p:sp>
        <p:nvSpPr>
          <p:cNvPr id="1717" name="Google Shape;1717;p119"/>
          <p:cNvSpPr txBox="1"/>
          <p:nvPr/>
        </p:nvSpPr>
        <p:spPr>
          <a:xfrm>
            <a:off x="609600" y="4419600"/>
            <a:ext cx="8077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Deleting 10 causes node c to underflow.  This causes the parent, node g to recombine with nodes f and a.  This causes the tree to shrink one level.</a:t>
            </a:r>
            <a:endParaRPr/>
          </a:p>
        </p:txBody>
      </p:sp>
      <p:sp>
        <p:nvSpPr>
          <p:cNvPr id="1718" name="Google Shape;1718;p119"/>
          <p:cNvSpPr txBox="1"/>
          <p:nvPr/>
        </p:nvSpPr>
        <p:spPr>
          <a:xfrm>
            <a:off x="228600" y="5867400"/>
            <a:ext cx="121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wentieth Century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3</a:t>
            </a:r>
            <a:endParaRPr/>
          </a:p>
        </p:txBody>
      </p:sp>
      <p:sp>
        <p:nvSpPr>
          <p:cNvPr id="1719" name="Google Shape;1719;p119"/>
          <p:cNvSpPr/>
          <p:nvPr/>
        </p:nvSpPr>
        <p:spPr>
          <a:xfrm>
            <a:off x="1752600" y="5638800"/>
            <a:ext cx="7086600" cy="1092607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 m order tree; non-leaf node with n children must have (n-1) keys.</a:t>
            </a:r>
            <a:endParaRPr/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Pull the successor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2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Delete 3</a:t>
            </a:r>
            <a:endParaRPr/>
          </a:p>
        </p:txBody>
      </p:sp>
      <p:sp>
        <p:nvSpPr>
          <p:cNvPr id="1725" name="Google Shape;1725;p120"/>
          <p:cNvSpPr txBox="1"/>
          <p:nvPr/>
        </p:nvSpPr>
        <p:spPr>
          <a:xfrm>
            <a:off x="6781800" y="3327400"/>
            <a:ext cx="16002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12 * 13 *</a:t>
            </a:r>
            <a:endParaRPr/>
          </a:p>
        </p:txBody>
      </p:sp>
      <p:sp>
        <p:nvSpPr>
          <p:cNvPr id="1726" name="Google Shape;1726;p120"/>
          <p:cNvSpPr txBox="1"/>
          <p:nvPr/>
        </p:nvSpPr>
        <p:spPr>
          <a:xfrm>
            <a:off x="3505200" y="1981200"/>
            <a:ext cx="2362200" cy="4001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4 * 7 * 9 *</a:t>
            </a:r>
            <a:endParaRPr/>
          </a:p>
        </p:txBody>
      </p:sp>
      <p:sp>
        <p:nvSpPr>
          <p:cNvPr id="1727" name="Google Shape;1727;p120"/>
          <p:cNvSpPr txBox="1"/>
          <p:nvPr/>
        </p:nvSpPr>
        <p:spPr>
          <a:xfrm>
            <a:off x="533400" y="3429000"/>
            <a:ext cx="13716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 *</a:t>
            </a:r>
            <a:endParaRPr/>
          </a:p>
        </p:txBody>
      </p:sp>
      <p:sp>
        <p:nvSpPr>
          <p:cNvPr id="1728" name="Google Shape;1728;p120"/>
          <p:cNvSpPr txBox="1"/>
          <p:nvPr/>
        </p:nvSpPr>
        <p:spPr>
          <a:xfrm>
            <a:off x="2590800" y="3403600"/>
            <a:ext cx="1371600" cy="4001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5 *</a:t>
            </a:r>
            <a:endParaRPr/>
          </a:p>
        </p:txBody>
      </p:sp>
      <p:sp>
        <p:nvSpPr>
          <p:cNvPr id="1729" name="Google Shape;1729;p120"/>
          <p:cNvSpPr txBox="1"/>
          <p:nvPr/>
        </p:nvSpPr>
        <p:spPr>
          <a:xfrm>
            <a:off x="4724400" y="3403600"/>
            <a:ext cx="1143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8 *</a:t>
            </a:r>
            <a:endParaRPr/>
          </a:p>
        </p:txBody>
      </p:sp>
      <p:cxnSp>
        <p:nvCxnSpPr>
          <p:cNvPr id="1730" name="Google Shape;1730;p120"/>
          <p:cNvCxnSpPr/>
          <p:nvPr/>
        </p:nvCxnSpPr>
        <p:spPr>
          <a:xfrm flipH="1">
            <a:off x="1219200" y="2209800"/>
            <a:ext cx="28194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120"/>
          <p:cNvCxnSpPr/>
          <p:nvPr/>
        </p:nvCxnSpPr>
        <p:spPr>
          <a:xfrm flipH="1">
            <a:off x="3276600" y="2209800"/>
            <a:ext cx="12192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2" name="Google Shape;1732;p120"/>
          <p:cNvCxnSpPr/>
          <p:nvPr/>
        </p:nvCxnSpPr>
        <p:spPr>
          <a:xfrm>
            <a:off x="4953000" y="2209800"/>
            <a:ext cx="3810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3" name="Google Shape;1733;p120"/>
          <p:cNvCxnSpPr/>
          <p:nvPr/>
        </p:nvCxnSpPr>
        <p:spPr>
          <a:xfrm>
            <a:off x="5410200" y="2209800"/>
            <a:ext cx="2133600" cy="1143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4" name="Google Shape;1734;p120"/>
          <p:cNvSpPr txBox="1"/>
          <p:nvPr/>
        </p:nvSpPr>
        <p:spPr>
          <a:xfrm>
            <a:off x="6019800" y="19812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735" name="Google Shape;1735;p120"/>
          <p:cNvSpPr txBox="1"/>
          <p:nvPr/>
        </p:nvSpPr>
        <p:spPr>
          <a:xfrm>
            <a:off x="457200" y="29718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1736" name="Google Shape;1736;p120"/>
          <p:cNvSpPr txBox="1"/>
          <p:nvPr/>
        </p:nvSpPr>
        <p:spPr>
          <a:xfrm>
            <a:off x="2590800" y="28956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/>
          </a:p>
        </p:txBody>
      </p:sp>
      <p:sp>
        <p:nvSpPr>
          <p:cNvPr id="1737" name="Google Shape;1737;p120"/>
          <p:cNvSpPr txBox="1"/>
          <p:nvPr/>
        </p:nvSpPr>
        <p:spPr>
          <a:xfrm>
            <a:off x="4648200" y="29718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endParaRPr/>
          </a:p>
        </p:txBody>
      </p:sp>
      <p:sp>
        <p:nvSpPr>
          <p:cNvPr id="1738" name="Google Shape;1738;p120"/>
          <p:cNvSpPr txBox="1"/>
          <p:nvPr/>
        </p:nvSpPr>
        <p:spPr>
          <a:xfrm>
            <a:off x="7848600" y="29718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/>
          </a:p>
        </p:txBody>
      </p:sp>
      <p:sp>
        <p:nvSpPr>
          <p:cNvPr id="1739" name="Google Shape;1739;p120"/>
          <p:cNvSpPr txBox="1"/>
          <p:nvPr/>
        </p:nvSpPr>
        <p:spPr>
          <a:xfrm>
            <a:off x="609600" y="4419600"/>
            <a:ext cx="7391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Because 3 is a pointer to nodes below it, deleting 3 requires keys to be redistributed between nodes a and d.</a:t>
            </a:r>
            <a:endParaRPr/>
          </a:p>
        </p:txBody>
      </p:sp>
      <p:sp>
        <p:nvSpPr>
          <p:cNvPr id="1740" name="Google Shape;1740;p120"/>
          <p:cNvSpPr txBox="1"/>
          <p:nvPr/>
        </p:nvSpPr>
        <p:spPr>
          <a:xfrm>
            <a:off x="457200" y="5791200"/>
            <a:ext cx="121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wentieth Century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4</a:t>
            </a:r>
            <a:endParaRPr/>
          </a:p>
        </p:txBody>
      </p:sp>
      <p:sp>
        <p:nvSpPr>
          <p:cNvPr id="1741" name="Google Shape;1741;p120"/>
          <p:cNvSpPr/>
          <p:nvPr/>
        </p:nvSpPr>
        <p:spPr>
          <a:xfrm>
            <a:off x="1828800" y="5677525"/>
            <a:ext cx="7086600" cy="723275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 m order tree; non-leaf node with n children must have (n-1) keys.</a:t>
            </a:r>
            <a:endParaRPr/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Pull the successor i.e. 5; but leaf node cannot be empty; merge 1 and 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21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Delete 4</a:t>
            </a:r>
            <a:endParaRPr/>
          </a:p>
        </p:txBody>
      </p:sp>
      <p:sp>
        <p:nvSpPr>
          <p:cNvPr id="1747" name="Google Shape;1747;p121"/>
          <p:cNvSpPr txBox="1"/>
          <p:nvPr/>
        </p:nvSpPr>
        <p:spPr>
          <a:xfrm>
            <a:off x="6400800" y="3403600"/>
            <a:ext cx="16002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12 * 13 *</a:t>
            </a:r>
            <a:endParaRPr/>
          </a:p>
        </p:txBody>
      </p:sp>
      <p:sp>
        <p:nvSpPr>
          <p:cNvPr id="1748" name="Google Shape;1748;p121"/>
          <p:cNvSpPr txBox="1"/>
          <p:nvPr/>
        </p:nvSpPr>
        <p:spPr>
          <a:xfrm>
            <a:off x="3505200" y="1981200"/>
            <a:ext cx="2362200" cy="4001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7 * 9 *</a:t>
            </a:r>
            <a:endParaRPr/>
          </a:p>
        </p:txBody>
      </p:sp>
      <p:sp>
        <p:nvSpPr>
          <p:cNvPr id="1749" name="Google Shape;1749;p121"/>
          <p:cNvSpPr txBox="1"/>
          <p:nvPr/>
        </p:nvSpPr>
        <p:spPr>
          <a:xfrm>
            <a:off x="1524000" y="3403600"/>
            <a:ext cx="1371600" cy="4001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1 * 5 *</a:t>
            </a:r>
            <a:endParaRPr/>
          </a:p>
        </p:txBody>
      </p:sp>
      <p:sp>
        <p:nvSpPr>
          <p:cNvPr id="1750" name="Google Shape;1750;p121"/>
          <p:cNvSpPr txBox="1"/>
          <p:nvPr/>
        </p:nvSpPr>
        <p:spPr>
          <a:xfrm>
            <a:off x="4114800" y="3403600"/>
            <a:ext cx="1143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8 *</a:t>
            </a:r>
            <a:endParaRPr/>
          </a:p>
        </p:txBody>
      </p:sp>
      <p:cxnSp>
        <p:nvCxnSpPr>
          <p:cNvPr id="1751" name="Google Shape;1751;p121"/>
          <p:cNvCxnSpPr/>
          <p:nvPr/>
        </p:nvCxnSpPr>
        <p:spPr>
          <a:xfrm flipH="1">
            <a:off x="2209800" y="2209800"/>
            <a:ext cx="2057400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2" name="Google Shape;1752;p121"/>
          <p:cNvCxnSpPr/>
          <p:nvPr/>
        </p:nvCxnSpPr>
        <p:spPr>
          <a:xfrm>
            <a:off x="4724400" y="220980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3" name="Google Shape;1753;p121"/>
          <p:cNvCxnSpPr/>
          <p:nvPr/>
        </p:nvCxnSpPr>
        <p:spPr>
          <a:xfrm>
            <a:off x="5181600" y="2133600"/>
            <a:ext cx="2057400" cy="129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4" name="Google Shape;1754;p121"/>
          <p:cNvSpPr txBox="1"/>
          <p:nvPr/>
        </p:nvSpPr>
        <p:spPr>
          <a:xfrm>
            <a:off x="6019800" y="19812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755" name="Google Shape;1755;p121"/>
          <p:cNvSpPr txBox="1"/>
          <p:nvPr/>
        </p:nvSpPr>
        <p:spPr>
          <a:xfrm>
            <a:off x="4800600" y="29718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endParaRPr/>
          </a:p>
        </p:txBody>
      </p:sp>
      <p:sp>
        <p:nvSpPr>
          <p:cNvPr id="1756" name="Google Shape;1756;p121"/>
          <p:cNvSpPr txBox="1"/>
          <p:nvPr/>
        </p:nvSpPr>
        <p:spPr>
          <a:xfrm>
            <a:off x="7543800" y="29718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/>
          </a:p>
        </p:txBody>
      </p:sp>
      <p:sp>
        <p:nvSpPr>
          <p:cNvPr id="1757" name="Google Shape;1757;p121"/>
          <p:cNvSpPr txBox="1"/>
          <p:nvPr/>
        </p:nvSpPr>
        <p:spPr>
          <a:xfrm>
            <a:off x="1524000" y="29718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1758" name="Google Shape;1758;p121"/>
          <p:cNvSpPr txBox="1"/>
          <p:nvPr/>
        </p:nvSpPr>
        <p:spPr>
          <a:xfrm>
            <a:off x="609600" y="4419600"/>
            <a:ext cx="73914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Deleting 4 requires a redistribution of the keys in the subtrees of 4; however, nodes b and d do not have enough keys to redistribute without causing an underflow.  Thus, nodes b and d must be combined.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2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Construct B-tree of order 5</a:t>
            </a:r>
            <a:endParaRPr/>
          </a:p>
        </p:txBody>
      </p:sp>
      <p:sp>
        <p:nvSpPr>
          <p:cNvPr id="1764" name="Google Shape;1764;p122"/>
          <p:cNvSpPr txBox="1"/>
          <p:nvPr/>
        </p:nvSpPr>
        <p:spPr>
          <a:xfrm>
            <a:off x="381000" y="2057400"/>
            <a:ext cx="8534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3, 14, 7, 1, 8, 5, 11, 17, 13, 6, 23, 12, 20, 26, 4, 16, 18, 24, 25, 19</a:t>
            </a:r>
            <a:endParaRPr/>
          </a:p>
        </p:txBody>
      </p:sp>
      <p:sp>
        <p:nvSpPr>
          <p:cNvPr id="1765" name="Google Shape;1765;p122"/>
          <p:cNvSpPr txBox="1"/>
          <p:nvPr/>
        </p:nvSpPr>
        <p:spPr>
          <a:xfrm>
            <a:off x="381000" y="3562290"/>
            <a:ext cx="8534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– 8, 20, 18, 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23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108</a:t>
            </a:fld>
            <a:endParaRPr sz="1190"/>
          </a:p>
        </p:txBody>
      </p:sp>
      <p:sp>
        <p:nvSpPr>
          <p:cNvPr id="1771" name="Google Shape;1771;p123"/>
          <p:cNvSpPr txBox="1"/>
          <p:nvPr/>
        </p:nvSpPr>
        <p:spPr>
          <a:xfrm>
            <a:off x="304800" y="152400"/>
            <a:ext cx="8534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3, 14, 7, 1, 8, 5, 11, 17, 13, 6, 23, 12, 20, 26, 4, 16, 18, 24, 25, 19</a:t>
            </a:r>
            <a:endParaRPr/>
          </a:p>
        </p:txBody>
      </p:sp>
      <p:pic>
        <p:nvPicPr>
          <p:cNvPr id="1772" name="Google Shape;1772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09600"/>
            <a:ext cx="3581400" cy="153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929" y="4619625"/>
            <a:ext cx="6276975" cy="2238375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774" name="Google Shape;1774;p1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" y="2133600"/>
            <a:ext cx="7639050" cy="23241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2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109</a:t>
            </a:fld>
            <a:endParaRPr sz="1190"/>
          </a:p>
        </p:txBody>
      </p:sp>
      <p:pic>
        <p:nvPicPr>
          <p:cNvPr id="1780" name="Google Shape;1780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0"/>
            <a:ext cx="9067800" cy="2981325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781" name="Google Shape;1781;p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225" y="3276600"/>
            <a:ext cx="8619975" cy="33528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11</a:t>
            </a:fld>
            <a:endParaRPr sz="1190"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Intermediate Code Generation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9"/>
              <a:buChar char="◻"/>
            </a:pPr>
            <a:r>
              <a:rPr lang="en-US" sz="2682"/>
              <a:t>A compiler may produce an explicit intermediate codes representing  the source program.</a:t>
            </a:r>
            <a:endParaRPr/>
          </a:p>
          <a:p>
            <a:pPr marL="320040" lvl="0" indent="-32004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609"/>
              <a:buChar char="◻"/>
            </a:pPr>
            <a:r>
              <a:rPr lang="en-US" sz="2682"/>
              <a:t>These intermediate codes are generally machine (architecture independent). </a:t>
            </a:r>
            <a:endParaRPr/>
          </a:p>
          <a:p>
            <a:pPr marL="320040" lvl="0" indent="-32004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609"/>
              <a:buChar char="◻"/>
            </a:pPr>
            <a:r>
              <a:rPr lang="en-US" sz="2682"/>
              <a:t>Ex:</a:t>
            </a:r>
            <a:endParaRPr/>
          </a:p>
          <a:p>
            <a:pPr marL="640080" lvl="1" indent="-274320" algn="l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295"/>
              <a:buFont typeface="Twentieth Century"/>
              <a:buNone/>
            </a:pPr>
            <a:r>
              <a:rPr lang="en-US" sz="1850" b="1"/>
              <a:t>		</a:t>
            </a:r>
            <a:r>
              <a:rPr lang="en-US" sz="2220" b="1"/>
              <a:t>newval  :=  oldval * fact + 1</a:t>
            </a:r>
            <a:endParaRPr/>
          </a:p>
          <a:p>
            <a:pPr marL="640080" lvl="1" indent="-274320" algn="l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554"/>
              <a:buFont typeface="Twentieth Century"/>
              <a:buNone/>
            </a:pPr>
            <a:endParaRPr sz="2220" b="1"/>
          </a:p>
          <a:p>
            <a:pPr marL="640080" lvl="1" indent="-274320" algn="l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554"/>
              <a:buFont typeface="Twentieth Century"/>
              <a:buNone/>
            </a:pPr>
            <a:r>
              <a:rPr lang="en-US" sz="2220" b="1"/>
              <a:t>		id1  :=  id2 * id3 + 1</a:t>
            </a:r>
            <a:endParaRPr/>
          </a:p>
          <a:p>
            <a:pPr marL="640080" lvl="1" indent="-274320" algn="l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554"/>
              <a:buFont typeface="Twentieth Century"/>
              <a:buNone/>
            </a:pPr>
            <a:endParaRPr sz="2220" b="1"/>
          </a:p>
          <a:p>
            <a:pPr marL="640080" lvl="1" indent="-274320" algn="l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554"/>
              <a:buFont typeface="Twentieth Century"/>
              <a:buNone/>
            </a:pPr>
            <a:r>
              <a:rPr lang="en-US" sz="2220" b="1"/>
              <a:t>		MULT  	id2, id3, temp1	</a:t>
            </a:r>
            <a:endParaRPr sz="2220" b="1" i="1"/>
          </a:p>
          <a:p>
            <a:pPr marL="640080" lvl="1" indent="-274320" algn="l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554"/>
              <a:buFont typeface="Twentieth Century"/>
              <a:buNone/>
            </a:pPr>
            <a:r>
              <a:rPr lang="en-US" sz="2220" b="1"/>
              <a:t>		ADD	temp1, #1, temp2</a:t>
            </a:r>
            <a:endParaRPr/>
          </a:p>
          <a:p>
            <a:pPr marL="640080" lvl="1" indent="-274320" algn="l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554"/>
              <a:buFont typeface="Twentieth Century"/>
              <a:buNone/>
            </a:pPr>
            <a:r>
              <a:rPr lang="en-US" sz="2220" b="1"/>
              <a:t>		MOV	temp2, id1</a:t>
            </a:r>
            <a:endParaRPr/>
          </a:p>
          <a:p>
            <a:pPr marL="320040" lvl="0" indent="-207264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776"/>
              <a:buNone/>
            </a:pPr>
            <a:endParaRPr sz="2960" b="1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5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110</a:t>
            </a:fld>
            <a:endParaRPr sz="1190"/>
          </a:p>
        </p:txBody>
      </p:sp>
      <p:sp>
        <p:nvSpPr>
          <p:cNvPr id="1787" name="Google Shape;1787;p125"/>
          <p:cNvSpPr txBox="1"/>
          <p:nvPr/>
        </p:nvSpPr>
        <p:spPr>
          <a:xfrm>
            <a:off x="228600" y="228601"/>
            <a:ext cx="8915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26 is inserted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the rightmost leaf node; overflow; split at 20 and move 20 as a parent node</a:t>
            </a:r>
            <a:endParaRPr/>
          </a:p>
        </p:txBody>
      </p:sp>
      <p:pic>
        <p:nvPicPr>
          <p:cNvPr id="1788" name="Google Shape;1788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0825">
            <a:off x="1203983" y="778292"/>
            <a:ext cx="59436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55656">
            <a:off x="245239" y="3874990"/>
            <a:ext cx="861133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125"/>
          <p:cNvSpPr txBox="1"/>
          <p:nvPr/>
        </p:nvSpPr>
        <p:spPr>
          <a:xfrm>
            <a:off x="228600" y="3505200"/>
            <a:ext cx="8915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 is inserted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the leftmost leaf node; overflow; split at 4 and move 4 as a parent node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Later, Insert 16, 18, 24, 25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26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111</a:t>
            </a:fld>
            <a:endParaRPr sz="1190"/>
          </a:p>
        </p:txBody>
      </p:sp>
      <p:pic>
        <p:nvPicPr>
          <p:cNvPr id="1796" name="Google Shape;1796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914400"/>
            <a:ext cx="9143999" cy="4766073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797" name="Google Shape;1797;p126"/>
          <p:cNvSpPr txBox="1"/>
          <p:nvPr/>
        </p:nvSpPr>
        <p:spPr>
          <a:xfrm>
            <a:off x="609600" y="6019800"/>
            <a:ext cx="8534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From the same B-Tree; Delete – 8, 20, 18, 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27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112</a:t>
            </a:fld>
            <a:endParaRPr sz="1190"/>
          </a:p>
        </p:txBody>
      </p:sp>
      <p:sp>
        <p:nvSpPr>
          <p:cNvPr id="1803" name="Google Shape;1803;p127"/>
          <p:cNvSpPr txBox="1"/>
          <p:nvPr/>
        </p:nvSpPr>
        <p:spPr>
          <a:xfrm>
            <a:off x="228600" y="457200"/>
            <a:ext cx="8534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– 8, 20, 18, 5</a:t>
            </a:r>
            <a:endParaRPr/>
          </a:p>
        </p:txBody>
      </p:sp>
      <p:pic>
        <p:nvPicPr>
          <p:cNvPr id="1804" name="Google Shape;1804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066800"/>
            <a:ext cx="8639441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127"/>
          <p:cNvSpPr txBox="1"/>
          <p:nvPr/>
        </p:nvSpPr>
        <p:spPr>
          <a:xfrm>
            <a:off x="7315200" y="2743200"/>
            <a:ext cx="1371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20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8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113</a:t>
            </a:fld>
            <a:endParaRPr sz="1190"/>
          </a:p>
        </p:txBody>
      </p:sp>
      <p:sp>
        <p:nvSpPr>
          <p:cNvPr id="1811" name="Google Shape;1811;p128"/>
          <p:cNvSpPr txBox="1"/>
          <p:nvPr/>
        </p:nvSpPr>
        <p:spPr>
          <a:xfrm>
            <a:off x="228600" y="457200"/>
            <a:ext cx="8534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20</a:t>
            </a:r>
            <a:endParaRPr/>
          </a:p>
        </p:txBody>
      </p:sp>
      <p:pic>
        <p:nvPicPr>
          <p:cNvPr id="1812" name="Google Shape;1812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142999"/>
            <a:ext cx="8915400" cy="483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28"/>
          <p:cNvSpPr txBox="1"/>
          <p:nvPr/>
        </p:nvSpPr>
        <p:spPr>
          <a:xfrm>
            <a:off x="5715000" y="5791200"/>
            <a:ext cx="1371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29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114</a:t>
            </a:fld>
            <a:endParaRPr sz="1190"/>
          </a:p>
        </p:txBody>
      </p:sp>
      <p:sp>
        <p:nvSpPr>
          <p:cNvPr id="1819" name="Google Shape;1819;p129"/>
          <p:cNvSpPr txBox="1"/>
          <p:nvPr/>
        </p:nvSpPr>
        <p:spPr>
          <a:xfrm>
            <a:off x="228600" y="457200"/>
            <a:ext cx="8534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18</a:t>
            </a:r>
            <a:endParaRPr/>
          </a:p>
        </p:txBody>
      </p:sp>
      <p:pic>
        <p:nvPicPr>
          <p:cNvPr id="1820" name="Google Shape;1820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066800"/>
            <a:ext cx="8524875" cy="53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129"/>
          <p:cNvSpPr txBox="1"/>
          <p:nvPr/>
        </p:nvSpPr>
        <p:spPr>
          <a:xfrm>
            <a:off x="1676400" y="6457890"/>
            <a:ext cx="1371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30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115</a:t>
            </a:fld>
            <a:endParaRPr sz="1190"/>
          </a:p>
        </p:txBody>
      </p:sp>
      <p:pic>
        <p:nvPicPr>
          <p:cNvPr id="1827" name="Google Shape;1827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0"/>
            <a:ext cx="6472237" cy="2951285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130"/>
          <p:cNvSpPr txBox="1"/>
          <p:nvPr/>
        </p:nvSpPr>
        <p:spPr>
          <a:xfrm>
            <a:off x="76200" y="120640"/>
            <a:ext cx="419100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5 (sibling doesn’t have extra key)</a:t>
            </a:r>
            <a:endParaRPr/>
          </a:p>
          <a:p>
            <a:pPr marL="0" marR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Combining 5 with 1 &amp; 3</a:t>
            </a:r>
            <a:endParaRPr/>
          </a:p>
          <a:p>
            <a:pPr marL="0" marR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Bring parent down</a:t>
            </a:r>
            <a:endParaRPr/>
          </a:p>
        </p:txBody>
      </p:sp>
      <p:pic>
        <p:nvPicPr>
          <p:cNvPr id="1829" name="Google Shape;1829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490511"/>
            <a:ext cx="8734425" cy="3367489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31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Searching B-tree</a:t>
            </a:r>
            <a:endParaRPr/>
          </a:p>
        </p:txBody>
      </p:sp>
      <p:sp>
        <p:nvSpPr>
          <p:cNvPr id="1835" name="Google Shape;1835;p131"/>
          <p:cNvSpPr txBox="1"/>
          <p:nvPr/>
        </p:nvSpPr>
        <p:spPr>
          <a:xfrm>
            <a:off x="304800" y="1600200"/>
            <a:ext cx="8229600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Step 1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Read the search element from the user.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Step 2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Compare the search element with first key value of root node in the tree.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Step 3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If both are matched, then display "Given node is found!!!" and terminate the function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Step 4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If both are not matched, then check whether search element is smaller or larger than that key value.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Step 5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If search element is smaller, then continue the search process in left subtree.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Step 6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If search element is larger, then compare the search element with next key value in the same node and repeate steps 3, 4, 5 and 6 until we find the exact match or until the search element is compared with last key value in the leaf node.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Step 7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If the last key value in the leaf node is also not matched then display "Element is not found" and terminate the function.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3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Searching B-tree</a:t>
            </a:r>
            <a:endParaRPr/>
          </a:p>
        </p:txBody>
      </p:sp>
      <p:pic>
        <p:nvPicPr>
          <p:cNvPr id="1841" name="Google Shape;1841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600200"/>
            <a:ext cx="6781800" cy="468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3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Btree Variants</a:t>
            </a:r>
            <a:endParaRPr/>
          </a:p>
        </p:txBody>
      </p:sp>
      <p:sp>
        <p:nvSpPr>
          <p:cNvPr id="1847" name="Google Shape;1847;p133"/>
          <p:cNvSpPr txBox="1">
            <a:spLocks noGrp="1"/>
          </p:cNvSpPr>
          <p:nvPr>
            <p:ph type="body" idx="1"/>
          </p:nvPr>
        </p:nvSpPr>
        <p:spPr>
          <a:xfrm>
            <a:off x="228600" y="1738312"/>
            <a:ext cx="8610600" cy="382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B+ Tree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B-tree in which the data is stored only in the leaf nodes.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Data access is more efficient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B* Tree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B-tree in which each node except root node is a least 2/3 full rather than half full.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3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B</a:t>
            </a:r>
            <a:r>
              <a:rPr lang="en-US" baseline="30000">
                <a:solidFill>
                  <a:srgbClr val="C00000"/>
                </a:solidFill>
              </a:rPr>
              <a:t>+</a:t>
            </a:r>
            <a:r>
              <a:rPr lang="en-US">
                <a:solidFill>
                  <a:srgbClr val="C00000"/>
                </a:solidFill>
              </a:rPr>
              <a:t>Trees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53" name="Google Shape;1853;p134"/>
          <p:cNvSpPr txBox="1">
            <a:spLocks noGrp="1"/>
          </p:cNvSpPr>
          <p:nvPr>
            <p:ph type="body" idx="1"/>
          </p:nvPr>
        </p:nvSpPr>
        <p:spPr>
          <a:xfrm>
            <a:off x="228600" y="1738312"/>
            <a:ext cx="8610600" cy="489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32"/>
              <a:buChar char="◻"/>
            </a:pPr>
            <a:r>
              <a:rPr lang="en-US" sz="2220"/>
              <a:t>A balanced tree, where each node can have atmost </a:t>
            </a:r>
            <a:r>
              <a:rPr lang="en-US" sz="2220" i="1">
                <a:solidFill>
                  <a:srgbClr val="0000CC"/>
                </a:solidFill>
              </a:rPr>
              <a:t>m key </a:t>
            </a:r>
            <a:r>
              <a:rPr lang="en-US" sz="2220"/>
              <a:t>fields and </a:t>
            </a:r>
            <a:r>
              <a:rPr lang="en-US" sz="2220" i="1">
                <a:solidFill>
                  <a:srgbClr val="0000CC"/>
                </a:solidFill>
              </a:rPr>
              <a:t>m+1 pointer </a:t>
            </a:r>
            <a:r>
              <a:rPr lang="en-US" sz="2220"/>
              <a:t>fields.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332"/>
              <a:buChar char="◻"/>
            </a:pPr>
            <a:r>
              <a:rPr lang="en-US" sz="2220"/>
              <a:t>In a </a:t>
            </a:r>
            <a:r>
              <a:rPr lang="en-US" sz="2220" b="1"/>
              <a:t>B-tree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425"/>
              <a:buChar char="🞑"/>
            </a:pPr>
            <a:r>
              <a:rPr lang="en-US" sz="2035"/>
              <a:t>Both </a:t>
            </a:r>
            <a:r>
              <a:rPr lang="en-US" sz="2035" i="1">
                <a:solidFill>
                  <a:srgbClr val="0000CC"/>
                </a:solidFill>
              </a:rPr>
              <a:t>keys and data are </a:t>
            </a:r>
            <a:r>
              <a:rPr lang="en-US" sz="2035" i="1"/>
              <a:t>stored in the internal and leaf nodes</a:t>
            </a:r>
            <a:r>
              <a:rPr lang="en-US" sz="2035"/>
              <a:t>, 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425"/>
              <a:buChar char="🞑"/>
            </a:pPr>
            <a:r>
              <a:rPr lang="en-US" sz="2035"/>
              <a:t>Scanning require a traversal of every level in the tree. 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425"/>
              <a:buChar char="🞑"/>
            </a:pPr>
            <a:r>
              <a:rPr lang="en-US" sz="2035"/>
              <a:t>Require more cache misses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332"/>
              <a:buChar char="◻"/>
            </a:pPr>
            <a:r>
              <a:rPr lang="en-US" sz="2220"/>
              <a:t>In a </a:t>
            </a:r>
            <a:r>
              <a:rPr lang="en-US" sz="2220" b="1"/>
              <a:t>B+ tree</a:t>
            </a:r>
            <a:endParaRPr sz="2220"/>
          </a:p>
          <a:p>
            <a:pPr marL="640080" lvl="1" indent="-274320" algn="just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425"/>
              <a:buChar char="🞑"/>
            </a:pPr>
            <a:r>
              <a:rPr lang="en-US" sz="2035"/>
              <a:t>Data is stored in the </a:t>
            </a:r>
            <a:r>
              <a:rPr lang="en-US" sz="2035" i="1"/>
              <a:t>leaf nodes only</a:t>
            </a:r>
            <a:r>
              <a:rPr lang="en-US" sz="2035"/>
              <a:t>.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425"/>
              <a:buChar char="🞑"/>
            </a:pPr>
            <a:r>
              <a:rPr lang="en-US" sz="2035"/>
              <a:t>The leaf nodes are linked, so doing a full scan of all objects in a tree requires just one linear pass through all the leaf nodes.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425"/>
              <a:buChar char="🞑"/>
            </a:pPr>
            <a:r>
              <a:rPr lang="en-US" sz="2035"/>
              <a:t>Require fewer cache misses in order to access data on a leaf node.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550"/>
              </a:spcBef>
              <a:spcAft>
                <a:spcPts val="0"/>
              </a:spcAft>
              <a:buSzPts val="1425"/>
              <a:buChar char="🞑"/>
            </a:pPr>
            <a:r>
              <a:rPr lang="en-US" sz="2035"/>
              <a:t>They store redundant search key.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332"/>
              <a:buChar char="◻"/>
            </a:pPr>
            <a:r>
              <a:rPr lang="en-US" sz="2220"/>
              <a:t>B+ trees don't have data associated with interior nodes, more keys can fit on a page of memory.</a:t>
            </a:r>
            <a:endParaRPr sz="2220"/>
          </a:p>
          <a:p>
            <a:pPr marL="320040" lvl="0" indent="-235458" algn="just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332"/>
              <a:buNone/>
            </a:pPr>
            <a:endParaRPr sz="2220"/>
          </a:p>
          <a:p>
            <a:pPr marL="320040" lvl="0" indent="-235458" algn="just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332"/>
              <a:buNone/>
            </a:pPr>
            <a:endParaRPr sz="2220"/>
          </a:p>
          <a:p>
            <a:pPr marL="320040" lvl="0" indent="-235458" algn="just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332"/>
              <a:buNone/>
            </a:pPr>
            <a:endParaRPr sz="222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12</a:t>
            </a:fld>
            <a:endParaRPr sz="1190"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wentieth Century"/>
              <a:buNone/>
            </a:pPr>
            <a:r>
              <a:rPr lang="en-US" sz="3200" b="1"/>
              <a:t>Code Optimizer (for Intermediate Code Generator)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The code optimizer optimizes the code produced by the intermediate code generator in the terms of time and space.</a:t>
            </a:r>
            <a:endParaRPr/>
          </a:p>
          <a:p>
            <a:pPr marL="320040" lvl="0" indent="-22860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/>
              <a:t>Ex:</a:t>
            </a:r>
            <a:endParaRPr/>
          </a:p>
          <a:p>
            <a:pPr marL="320040" lvl="0" indent="-228600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680"/>
              <a:buFont typeface="Twentieth Century"/>
              <a:buNone/>
            </a:pPr>
            <a:r>
              <a:rPr lang="en-US" sz="2400" b="1"/>
              <a:t>		MULT  	id2,id3,temp1		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680"/>
              <a:buFont typeface="Twentieth Century"/>
              <a:buNone/>
            </a:pPr>
            <a:r>
              <a:rPr lang="en-US" sz="2400" b="1"/>
              <a:t>		ADD		temp1,#1,id1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680"/>
              <a:buFont typeface="Twentieth Century"/>
              <a:buNone/>
            </a:pPr>
            <a:r>
              <a:rPr lang="en-US" sz="2400"/>
              <a:t>		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3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B</a:t>
            </a:r>
            <a:r>
              <a:rPr lang="en-US" baseline="30000">
                <a:solidFill>
                  <a:srgbClr val="C00000"/>
                </a:solidFill>
              </a:rPr>
              <a:t>+</a:t>
            </a:r>
            <a:r>
              <a:rPr lang="en-US">
                <a:solidFill>
                  <a:srgbClr val="C00000"/>
                </a:solidFill>
              </a:rPr>
              <a:t>Trees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59" name="Google Shape;1859;p135"/>
          <p:cNvSpPr txBox="1">
            <a:spLocks noGrp="1"/>
          </p:cNvSpPr>
          <p:nvPr>
            <p:ph type="body" idx="1"/>
          </p:nvPr>
        </p:nvSpPr>
        <p:spPr>
          <a:xfrm>
            <a:off x="228600" y="1738312"/>
            <a:ext cx="8610600" cy="852488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Construct B</a:t>
            </a:r>
            <a:r>
              <a:rPr lang="en-US" sz="2400" baseline="30000"/>
              <a:t>+</a:t>
            </a:r>
            <a:r>
              <a:rPr lang="en-US" sz="2400"/>
              <a:t> tree for {1, 3, 5, 7, 9, 2, 4, 6, 8, 10} with nodes storing 4 pointers and 3 keys.</a:t>
            </a:r>
            <a:endParaRPr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pic>
        <p:nvPicPr>
          <p:cNvPr id="1860" name="Google Shape;1860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19400"/>
            <a:ext cx="20859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0600" y="2743200"/>
            <a:ext cx="38004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0" y="2819400"/>
            <a:ext cx="207645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135"/>
          <p:cNvSpPr/>
          <p:nvPr/>
        </p:nvSpPr>
        <p:spPr>
          <a:xfrm>
            <a:off x="5825613" y="3097161"/>
            <a:ext cx="1672432" cy="1533833"/>
          </a:xfrm>
          <a:custGeom>
            <a:avLst/>
            <a:gdLst/>
            <a:ahLst/>
            <a:cxnLst/>
            <a:rect l="l" t="t" r="r" b="b"/>
            <a:pathLst>
              <a:path w="1672432" h="1533833" extrusionOk="0">
                <a:moveTo>
                  <a:pt x="1651819" y="1297858"/>
                </a:moveTo>
                <a:cubicBezTo>
                  <a:pt x="1651342" y="1293087"/>
                  <a:pt x="1642372" y="1131481"/>
                  <a:pt x="1622322" y="1091381"/>
                </a:cubicBezTo>
                <a:cubicBezTo>
                  <a:pt x="1606468" y="1059673"/>
                  <a:pt x="1579183" y="1034599"/>
                  <a:pt x="1563329" y="1002891"/>
                </a:cubicBezTo>
                <a:cubicBezTo>
                  <a:pt x="1522839" y="921912"/>
                  <a:pt x="1547024" y="961486"/>
                  <a:pt x="1489587" y="884904"/>
                </a:cubicBezTo>
                <a:cubicBezTo>
                  <a:pt x="1484671" y="870155"/>
                  <a:pt x="1481791" y="854563"/>
                  <a:pt x="1474839" y="840658"/>
                </a:cubicBezTo>
                <a:cubicBezTo>
                  <a:pt x="1466912" y="824804"/>
                  <a:pt x="1452325" y="812705"/>
                  <a:pt x="1445342" y="796413"/>
                </a:cubicBezTo>
                <a:cubicBezTo>
                  <a:pt x="1407246" y="707526"/>
                  <a:pt x="1464115" y="759768"/>
                  <a:pt x="1386348" y="707923"/>
                </a:cubicBezTo>
                <a:cubicBezTo>
                  <a:pt x="1367802" y="652285"/>
                  <a:pt x="1363320" y="625901"/>
                  <a:pt x="1312606" y="575187"/>
                </a:cubicBezTo>
                <a:cubicBezTo>
                  <a:pt x="1283109" y="545690"/>
                  <a:pt x="1247255" y="521406"/>
                  <a:pt x="1224116" y="486697"/>
                </a:cubicBezTo>
                <a:cubicBezTo>
                  <a:pt x="1193772" y="441182"/>
                  <a:pt x="1194535" y="436059"/>
                  <a:pt x="1150374" y="398207"/>
                </a:cubicBezTo>
                <a:cubicBezTo>
                  <a:pt x="1131711" y="382210"/>
                  <a:pt x="1110044" y="369959"/>
                  <a:pt x="1091381" y="353962"/>
                </a:cubicBezTo>
                <a:cubicBezTo>
                  <a:pt x="970084" y="249993"/>
                  <a:pt x="1152843" y="380188"/>
                  <a:pt x="958645" y="250723"/>
                </a:cubicBezTo>
                <a:lnTo>
                  <a:pt x="914400" y="221226"/>
                </a:lnTo>
                <a:cubicBezTo>
                  <a:pt x="899652" y="211394"/>
                  <a:pt x="882689" y="204263"/>
                  <a:pt x="870155" y="191729"/>
                </a:cubicBezTo>
                <a:cubicBezTo>
                  <a:pt x="855407" y="176981"/>
                  <a:pt x="844143" y="157613"/>
                  <a:pt x="825910" y="147484"/>
                </a:cubicBezTo>
                <a:cubicBezTo>
                  <a:pt x="798730" y="132384"/>
                  <a:pt x="763290" y="135234"/>
                  <a:pt x="737419" y="117987"/>
                </a:cubicBezTo>
                <a:cubicBezTo>
                  <a:pt x="667303" y="71244"/>
                  <a:pt x="709991" y="94097"/>
                  <a:pt x="604684" y="58994"/>
                </a:cubicBezTo>
                <a:cubicBezTo>
                  <a:pt x="589936" y="54078"/>
                  <a:pt x="573374" y="52868"/>
                  <a:pt x="560439" y="44245"/>
                </a:cubicBezTo>
                <a:cubicBezTo>
                  <a:pt x="495336" y="845"/>
                  <a:pt x="533574" y="18225"/>
                  <a:pt x="442452" y="0"/>
                </a:cubicBezTo>
                <a:cubicBezTo>
                  <a:pt x="324465" y="4916"/>
                  <a:pt x="206257" y="6025"/>
                  <a:pt x="88490" y="14749"/>
                </a:cubicBezTo>
                <a:cubicBezTo>
                  <a:pt x="72986" y="15897"/>
                  <a:pt x="55238" y="18504"/>
                  <a:pt x="44245" y="29497"/>
                </a:cubicBezTo>
                <a:cubicBezTo>
                  <a:pt x="26020" y="47722"/>
                  <a:pt x="8814" y="106293"/>
                  <a:pt x="0" y="132736"/>
                </a:cubicBezTo>
                <a:cubicBezTo>
                  <a:pt x="4916" y="167149"/>
                  <a:pt x="1838" y="203698"/>
                  <a:pt x="14748" y="235974"/>
                </a:cubicBezTo>
                <a:cubicBezTo>
                  <a:pt x="22494" y="255340"/>
                  <a:pt x="46188" y="263756"/>
                  <a:pt x="58993" y="280220"/>
                </a:cubicBezTo>
                <a:cubicBezTo>
                  <a:pt x="80758" y="308203"/>
                  <a:pt x="98322" y="339213"/>
                  <a:pt x="117987" y="368710"/>
                </a:cubicBezTo>
                <a:cubicBezTo>
                  <a:pt x="127819" y="383458"/>
                  <a:pt x="132736" y="403123"/>
                  <a:pt x="147484" y="412955"/>
                </a:cubicBezTo>
                <a:lnTo>
                  <a:pt x="191729" y="442452"/>
                </a:lnTo>
                <a:cubicBezTo>
                  <a:pt x="206510" y="486797"/>
                  <a:pt x="204206" y="492821"/>
                  <a:pt x="235974" y="530942"/>
                </a:cubicBezTo>
                <a:cubicBezTo>
                  <a:pt x="249327" y="546965"/>
                  <a:pt x="266867" y="559164"/>
                  <a:pt x="280219" y="575187"/>
                </a:cubicBezTo>
                <a:cubicBezTo>
                  <a:pt x="291567" y="588804"/>
                  <a:pt x="298368" y="605816"/>
                  <a:pt x="309716" y="619433"/>
                </a:cubicBezTo>
                <a:cubicBezTo>
                  <a:pt x="323068" y="635456"/>
                  <a:pt x="340608" y="647655"/>
                  <a:pt x="353961" y="663678"/>
                </a:cubicBezTo>
                <a:cubicBezTo>
                  <a:pt x="365309" y="677295"/>
                  <a:pt x="372110" y="694306"/>
                  <a:pt x="383458" y="707923"/>
                </a:cubicBezTo>
                <a:cubicBezTo>
                  <a:pt x="396811" y="723946"/>
                  <a:pt x="414350" y="736145"/>
                  <a:pt x="427703" y="752168"/>
                </a:cubicBezTo>
                <a:cubicBezTo>
                  <a:pt x="439051" y="765785"/>
                  <a:pt x="445424" y="783165"/>
                  <a:pt x="457200" y="796413"/>
                </a:cubicBezTo>
                <a:cubicBezTo>
                  <a:pt x="530674" y="879072"/>
                  <a:pt x="522687" y="869569"/>
                  <a:pt x="589935" y="914400"/>
                </a:cubicBezTo>
                <a:cubicBezTo>
                  <a:pt x="609600" y="943897"/>
                  <a:pt x="637718" y="969259"/>
                  <a:pt x="648929" y="1002891"/>
                </a:cubicBezTo>
                <a:lnTo>
                  <a:pt x="693174" y="1135626"/>
                </a:lnTo>
                <a:cubicBezTo>
                  <a:pt x="698090" y="1150374"/>
                  <a:pt x="699299" y="1166936"/>
                  <a:pt x="707922" y="1179871"/>
                </a:cubicBezTo>
                <a:lnTo>
                  <a:pt x="766916" y="1268362"/>
                </a:lnTo>
                <a:cubicBezTo>
                  <a:pt x="792874" y="1346239"/>
                  <a:pt x="768729" y="1303983"/>
                  <a:pt x="870155" y="1371600"/>
                </a:cubicBezTo>
                <a:lnTo>
                  <a:pt x="914400" y="1401097"/>
                </a:lnTo>
                <a:cubicBezTo>
                  <a:pt x="929148" y="1410929"/>
                  <a:pt x="941264" y="1427118"/>
                  <a:pt x="958645" y="1430594"/>
                </a:cubicBezTo>
                <a:lnTo>
                  <a:pt x="1032387" y="1445342"/>
                </a:lnTo>
                <a:cubicBezTo>
                  <a:pt x="1047135" y="1455174"/>
                  <a:pt x="1059816" y="1469234"/>
                  <a:pt x="1076632" y="1474839"/>
                </a:cubicBezTo>
                <a:cubicBezTo>
                  <a:pt x="1105001" y="1484295"/>
                  <a:pt x="1135701" y="1484238"/>
                  <a:pt x="1165122" y="1489587"/>
                </a:cubicBezTo>
                <a:cubicBezTo>
                  <a:pt x="1189785" y="1494071"/>
                  <a:pt x="1214680" y="1497740"/>
                  <a:pt x="1238864" y="1504336"/>
                </a:cubicBezTo>
                <a:cubicBezTo>
                  <a:pt x="1268861" y="1512517"/>
                  <a:pt x="1327355" y="1533833"/>
                  <a:pt x="1327355" y="1533833"/>
                </a:cubicBezTo>
                <a:cubicBezTo>
                  <a:pt x="1401097" y="1528917"/>
                  <a:pt x="1475127" y="1527246"/>
                  <a:pt x="1548581" y="1519084"/>
                </a:cubicBezTo>
                <a:cubicBezTo>
                  <a:pt x="1564032" y="1517367"/>
                  <a:pt x="1579891" y="1512959"/>
                  <a:pt x="1592826" y="1504336"/>
                </a:cubicBezTo>
                <a:cubicBezTo>
                  <a:pt x="1610180" y="1492767"/>
                  <a:pt x="1622323" y="1474839"/>
                  <a:pt x="1637071" y="1460091"/>
                </a:cubicBezTo>
                <a:cubicBezTo>
                  <a:pt x="1672432" y="1354003"/>
                  <a:pt x="1637071" y="1486485"/>
                  <a:pt x="1637071" y="1356852"/>
                </a:cubicBezTo>
                <a:cubicBezTo>
                  <a:pt x="1637071" y="1312334"/>
                  <a:pt x="1647789" y="1268451"/>
                  <a:pt x="1651819" y="1224116"/>
                </a:cubicBezTo>
                <a:cubicBezTo>
                  <a:pt x="1652709" y="1214324"/>
                  <a:pt x="1651819" y="1204452"/>
                  <a:pt x="1651819" y="1194620"/>
                </a:cubicBezTo>
              </a:path>
            </a:pathLst>
          </a:custGeom>
          <a:solidFill>
            <a:srgbClr val="66FF33">
              <a:alpha val="45882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64" name="Google Shape;1864;p135"/>
          <p:cNvSpPr txBox="1"/>
          <p:nvPr/>
        </p:nvSpPr>
        <p:spPr>
          <a:xfrm>
            <a:off x="7239000" y="2754868"/>
            <a:ext cx="18297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Split; Copy &amp; Link</a:t>
            </a:r>
            <a:endParaRPr/>
          </a:p>
        </p:txBody>
      </p:sp>
      <p:pic>
        <p:nvPicPr>
          <p:cNvPr id="1865" name="Google Shape;1865;p1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4800600"/>
            <a:ext cx="36099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9600" y="4724400"/>
            <a:ext cx="374332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36"/>
          <p:cNvSpPr txBox="1">
            <a:spLocks noGrp="1"/>
          </p:cNvSpPr>
          <p:nvPr>
            <p:ph type="body" idx="1"/>
          </p:nvPr>
        </p:nvSpPr>
        <p:spPr>
          <a:xfrm>
            <a:off x="152400" y="138112"/>
            <a:ext cx="8763000" cy="471488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080"/>
              <a:buChar char="◻"/>
            </a:pPr>
            <a:r>
              <a:rPr lang="en-US" sz="1800"/>
              <a:t>Construct B</a:t>
            </a:r>
            <a:r>
              <a:rPr lang="en-US" sz="1800" baseline="30000"/>
              <a:t>+</a:t>
            </a:r>
            <a:r>
              <a:rPr lang="en-US" sz="1800"/>
              <a:t> tree for {1, 3, 5, 7, 9, 2, 4, 6, 8, 10} with nodes storing 4 pointers and 3 keys.</a:t>
            </a:r>
            <a:endParaRPr/>
          </a:p>
          <a:p>
            <a:pPr marL="320040" lvl="0" indent="-251460" algn="just" rtl="0">
              <a:spcBef>
                <a:spcPts val="700"/>
              </a:spcBef>
              <a:spcAft>
                <a:spcPts val="0"/>
              </a:spcAft>
              <a:buSzPts val="1080"/>
              <a:buNone/>
            </a:pPr>
            <a:endParaRPr sz="1800"/>
          </a:p>
          <a:p>
            <a:pPr marL="320040" lvl="0" indent="-251460" algn="just" rtl="0">
              <a:spcBef>
                <a:spcPts val="700"/>
              </a:spcBef>
              <a:spcAft>
                <a:spcPts val="0"/>
              </a:spcAft>
              <a:buSzPts val="1080"/>
              <a:buNone/>
            </a:pPr>
            <a:endParaRPr sz="1800"/>
          </a:p>
          <a:p>
            <a:pPr marL="320040" lvl="0" indent="-251460" algn="just" rtl="0">
              <a:spcBef>
                <a:spcPts val="700"/>
              </a:spcBef>
              <a:spcAft>
                <a:spcPts val="0"/>
              </a:spcAft>
              <a:buSzPts val="1080"/>
              <a:buNone/>
            </a:pPr>
            <a:endParaRPr sz="1800"/>
          </a:p>
        </p:txBody>
      </p:sp>
      <p:pic>
        <p:nvPicPr>
          <p:cNvPr id="1872" name="Google Shape;1872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9" y="762000"/>
            <a:ext cx="3134749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000" y="685800"/>
            <a:ext cx="5610225" cy="1847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4" name="Google Shape;1874;p136"/>
          <p:cNvGrpSpPr/>
          <p:nvPr/>
        </p:nvGrpSpPr>
        <p:grpSpPr>
          <a:xfrm>
            <a:off x="5471652" y="773668"/>
            <a:ext cx="3679539" cy="1851545"/>
            <a:chOff x="5471652" y="773668"/>
            <a:chExt cx="3679539" cy="1851545"/>
          </a:xfrm>
        </p:grpSpPr>
        <p:sp>
          <p:nvSpPr>
            <p:cNvPr id="1875" name="Google Shape;1875;p136"/>
            <p:cNvSpPr txBox="1"/>
            <p:nvPr/>
          </p:nvSpPr>
          <p:spPr>
            <a:xfrm>
              <a:off x="7121083" y="773668"/>
              <a:ext cx="20301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Split; Copy &amp; Link</a:t>
              </a:r>
              <a:endParaRPr/>
            </a:p>
          </p:txBody>
        </p:sp>
        <p:sp>
          <p:nvSpPr>
            <p:cNvPr id="1876" name="Google Shape;1876;p136"/>
            <p:cNvSpPr/>
            <p:nvPr/>
          </p:nvSpPr>
          <p:spPr>
            <a:xfrm>
              <a:off x="5471652" y="1251155"/>
              <a:ext cx="547516" cy="1374058"/>
            </a:xfrm>
            <a:custGeom>
              <a:avLst/>
              <a:gdLst/>
              <a:ahLst/>
              <a:cxnLst/>
              <a:rect l="l" t="t" r="r" b="b"/>
              <a:pathLst>
                <a:path w="547516" h="1374058" extrusionOk="0">
                  <a:moveTo>
                    <a:pt x="235974" y="2458"/>
                  </a:moveTo>
                  <a:cubicBezTo>
                    <a:pt x="201561" y="0"/>
                    <a:pt x="186416" y="10610"/>
                    <a:pt x="162232" y="17206"/>
                  </a:cubicBezTo>
                  <a:cubicBezTo>
                    <a:pt x="132235" y="25387"/>
                    <a:pt x="73742" y="46703"/>
                    <a:pt x="73742" y="46703"/>
                  </a:cubicBezTo>
                  <a:cubicBezTo>
                    <a:pt x="58993" y="56535"/>
                    <a:pt x="38290" y="60810"/>
                    <a:pt x="29496" y="76200"/>
                  </a:cubicBezTo>
                  <a:cubicBezTo>
                    <a:pt x="17059" y="97965"/>
                    <a:pt x="20186" y="125471"/>
                    <a:pt x="14748" y="149942"/>
                  </a:cubicBezTo>
                  <a:cubicBezTo>
                    <a:pt x="10351" y="169729"/>
                    <a:pt x="4916" y="189271"/>
                    <a:pt x="0" y="208935"/>
                  </a:cubicBezTo>
                  <a:cubicBezTo>
                    <a:pt x="4916" y="341671"/>
                    <a:pt x="7170" y="474532"/>
                    <a:pt x="14748" y="607142"/>
                  </a:cubicBezTo>
                  <a:cubicBezTo>
                    <a:pt x="20499" y="707780"/>
                    <a:pt x="21247" y="700384"/>
                    <a:pt x="44245" y="769374"/>
                  </a:cubicBezTo>
                  <a:cubicBezTo>
                    <a:pt x="56623" y="843644"/>
                    <a:pt x="63988" y="902342"/>
                    <a:pt x="88490" y="975851"/>
                  </a:cubicBezTo>
                  <a:cubicBezTo>
                    <a:pt x="93406" y="990600"/>
                    <a:pt x="97114" y="1005808"/>
                    <a:pt x="103238" y="1020097"/>
                  </a:cubicBezTo>
                  <a:cubicBezTo>
                    <a:pt x="111898" y="1040305"/>
                    <a:pt x="122903" y="1059426"/>
                    <a:pt x="132735" y="1079090"/>
                  </a:cubicBezTo>
                  <a:cubicBezTo>
                    <a:pt x="151339" y="1227926"/>
                    <a:pt x="134950" y="1159479"/>
                    <a:pt x="176980" y="1285568"/>
                  </a:cubicBezTo>
                  <a:cubicBezTo>
                    <a:pt x="181896" y="1300316"/>
                    <a:pt x="178794" y="1321189"/>
                    <a:pt x="191729" y="1329813"/>
                  </a:cubicBezTo>
                  <a:cubicBezTo>
                    <a:pt x="248909" y="1367933"/>
                    <a:pt x="219158" y="1353705"/>
                    <a:pt x="280219" y="1374058"/>
                  </a:cubicBezTo>
                  <a:cubicBezTo>
                    <a:pt x="318271" y="1368622"/>
                    <a:pt x="386515" y="1365156"/>
                    <a:pt x="427703" y="1344561"/>
                  </a:cubicBezTo>
                  <a:cubicBezTo>
                    <a:pt x="443557" y="1336634"/>
                    <a:pt x="458331" y="1326412"/>
                    <a:pt x="471948" y="1315064"/>
                  </a:cubicBezTo>
                  <a:cubicBezTo>
                    <a:pt x="487971" y="1301711"/>
                    <a:pt x="501445" y="1285567"/>
                    <a:pt x="516193" y="1270819"/>
                  </a:cubicBezTo>
                  <a:cubicBezTo>
                    <a:pt x="526025" y="1241322"/>
                    <a:pt x="547516" y="1213368"/>
                    <a:pt x="545690" y="1182329"/>
                  </a:cubicBezTo>
                  <a:cubicBezTo>
                    <a:pt x="539571" y="1078308"/>
                    <a:pt x="538352" y="939160"/>
                    <a:pt x="516193" y="828368"/>
                  </a:cubicBezTo>
                  <a:cubicBezTo>
                    <a:pt x="513144" y="813124"/>
                    <a:pt x="506361" y="798871"/>
                    <a:pt x="501445" y="784122"/>
                  </a:cubicBezTo>
                  <a:cubicBezTo>
                    <a:pt x="496529" y="612058"/>
                    <a:pt x="495292" y="439849"/>
                    <a:pt x="486696" y="267929"/>
                  </a:cubicBezTo>
                  <a:cubicBezTo>
                    <a:pt x="485444" y="242893"/>
                    <a:pt x="479151" y="218197"/>
                    <a:pt x="471948" y="194187"/>
                  </a:cubicBezTo>
                  <a:cubicBezTo>
                    <a:pt x="459241" y="151832"/>
                    <a:pt x="441487" y="110439"/>
                    <a:pt x="412954" y="76200"/>
                  </a:cubicBezTo>
                  <a:cubicBezTo>
                    <a:pt x="399601" y="60177"/>
                    <a:pt x="389103" y="36325"/>
                    <a:pt x="368709" y="31955"/>
                  </a:cubicBezTo>
                  <a:cubicBezTo>
                    <a:pt x="315832" y="20624"/>
                    <a:pt x="270387" y="4916"/>
                    <a:pt x="235974" y="2458"/>
                  </a:cubicBezTo>
                  <a:close/>
                </a:path>
              </a:pathLst>
            </a:custGeom>
            <a:solidFill>
              <a:srgbClr val="66FF33">
                <a:alpha val="45882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877" name="Google Shape;1877;p136"/>
            <p:cNvSpPr/>
            <p:nvPr/>
          </p:nvSpPr>
          <p:spPr>
            <a:xfrm>
              <a:off x="5943600" y="1295400"/>
              <a:ext cx="1981200" cy="1295400"/>
            </a:xfrm>
            <a:custGeom>
              <a:avLst/>
              <a:gdLst/>
              <a:ahLst/>
              <a:cxnLst/>
              <a:rect l="l" t="t" r="r" b="b"/>
              <a:pathLst>
                <a:path w="1672432" h="1533833" extrusionOk="0">
                  <a:moveTo>
                    <a:pt x="1651819" y="1297858"/>
                  </a:moveTo>
                  <a:cubicBezTo>
                    <a:pt x="1651342" y="1293087"/>
                    <a:pt x="1642372" y="1131481"/>
                    <a:pt x="1622322" y="1091381"/>
                  </a:cubicBezTo>
                  <a:cubicBezTo>
                    <a:pt x="1606468" y="1059673"/>
                    <a:pt x="1579183" y="1034599"/>
                    <a:pt x="1563329" y="1002891"/>
                  </a:cubicBezTo>
                  <a:cubicBezTo>
                    <a:pt x="1522839" y="921912"/>
                    <a:pt x="1547024" y="961486"/>
                    <a:pt x="1489587" y="884904"/>
                  </a:cubicBezTo>
                  <a:cubicBezTo>
                    <a:pt x="1484671" y="870155"/>
                    <a:pt x="1481791" y="854563"/>
                    <a:pt x="1474839" y="840658"/>
                  </a:cubicBezTo>
                  <a:cubicBezTo>
                    <a:pt x="1466912" y="824804"/>
                    <a:pt x="1452325" y="812705"/>
                    <a:pt x="1445342" y="796413"/>
                  </a:cubicBezTo>
                  <a:cubicBezTo>
                    <a:pt x="1407246" y="707526"/>
                    <a:pt x="1464115" y="759768"/>
                    <a:pt x="1386348" y="707923"/>
                  </a:cubicBezTo>
                  <a:cubicBezTo>
                    <a:pt x="1367802" y="652285"/>
                    <a:pt x="1363320" y="625901"/>
                    <a:pt x="1312606" y="575187"/>
                  </a:cubicBezTo>
                  <a:cubicBezTo>
                    <a:pt x="1283109" y="545690"/>
                    <a:pt x="1247255" y="521406"/>
                    <a:pt x="1224116" y="486697"/>
                  </a:cubicBezTo>
                  <a:cubicBezTo>
                    <a:pt x="1193772" y="441182"/>
                    <a:pt x="1194535" y="436059"/>
                    <a:pt x="1150374" y="398207"/>
                  </a:cubicBezTo>
                  <a:cubicBezTo>
                    <a:pt x="1131711" y="382210"/>
                    <a:pt x="1110044" y="369959"/>
                    <a:pt x="1091381" y="353962"/>
                  </a:cubicBezTo>
                  <a:cubicBezTo>
                    <a:pt x="970084" y="249993"/>
                    <a:pt x="1152843" y="380188"/>
                    <a:pt x="958645" y="250723"/>
                  </a:cubicBezTo>
                  <a:lnTo>
                    <a:pt x="914400" y="221226"/>
                  </a:lnTo>
                  <a:cubicBezTo>
                    <a:pt x="899652" y="211394"/>
                    <a:pt x="882689" y="204263"/>
                    <a:pt x="870155" y="191729"/>
                  </a:cubicBezTo>
                  <a:cubicBezTo>
                    <a:pt x="855407" y="176981"/>
                    <a:pt x="844143" y="157613"/>
                    <a:pt x="825910" y="147484"/>
                  </a:cubicBezTo>
                  <a:cubicBezTo>
                    <a:pt x="798730" y="132384"/>
                    <a:pt x="763290" y="135234"/>
                    <a:pt x="737419" y="117987"/>
                  </a:cubicBezTo>
                  <a:cubicBezTo>
                    <a:pt x="667303" y="71244"/>
                    <a:pt x="709991" y="94097"/>
                    <a:pt x="604684" y="58994"/>
                  </a:cubicBezTo>
                  <a:cubicBezTo>
                    <a:pt x="589936" y="54078"/>
                    <a:pt x="573374" y="52868"/>
                    <a:pt x="560439" y="44245"/>
                  </a:cubicBezTo>
                  <a:cubicBezTo>
                    <a:pt x="495336" y="845"/>
                    <a:pt x="533574" y="18225"/>
                    <a:pt x="442452" y="0"/>
                  </a:cubicBezTo>
                  <a:cubicBezTo>
                    <a:pt x="324465" y="4916"/>
                    <a:pt x="206257" y="6025"/>
                    <a:pt x="88490" y="14749"/>
                  </a:cubicBezTo>
                  <a:cubicBezTo>
                    <a:pt x="72986" y="15897"/>
                    <a:pt x="55238" y="18504"/>
                    <a:pt x="44245" y="29497"/>
                  </a:cubicBezTo>
                  <a:cubicBezTo>
                    <a:pt x="26020" y="47722"/>
                    <a:pt x="8814" y="106293"/>
                    <a:pt x="0" y="132736"/>
                  </a:cubicBezTo>
                  <a:cubicBezTo>
                    <a:pt x="4916" y="167149"/>
                    <a:pt x="1838" y="203698"/>
                    <a:pt x="14748" y="235974"/>
                  </a:cubicBezTo>
                  <a:cubicBezTo>
                    <a:pt x="22494" y="255340"/>
                    <a:pt x="46188" y="263756"/>
                    <a:pt x="58993" y="280220"/>
                  </a:cubicBezTo>
                  <a:cubicBezTo>
                    <a:pt x="80758" y="308203"/>
                    <a:pt x="98322" y="339213"/>
                    <a:pt x="117987" y="368710"/>
                  </a:cubicBezTo>
                  <a:cubicBezTo>
                    <a:pt x="127819" y="383458"/>
                    <a:pt x="132736" y="403123"/>
                    <a:pt x="147484" y="412955"/>
                  </a:cubicBezTo>
                  <a:lnTo>
                    <a:pt x="191729" y="442452"/>
                  </a:lnTo>
                  <a:cubicBezTo>
                    <a:pt x="206510" y="486797"/>
                    <a:pt x="204206" y="492821"/>
                    <a:pt x="235974" y="530942"/>
                  </a:cubicBezTo>
                  <a:cubicBezTo>
                    <a:pt x="249327" y="546965"/>
                    <a:pt x="266867" y="559164"/>
                    <a:pt x="280219" y="575187"/>
                  </a:cubicBezTo>
                  <a:cubicBezTo>
                    <a:pt x="291567" y="588804"/>
                    <a:pt x="298368" y="605816"/>
                    <a:pt x="309716" y="619433"/>
                  </a:cubicBezTo>
                  <a:cubicBezTo>
                    <a:pt x="323068" y="635456"/>
                    <a:pt x="340608" y="647655"/>
                    <a:pt x="353961" y="663678"/>
                  </a:cubicBezTo>
                  <a:cubicBezTo>
                    <a:pt x="365309" y="677295"/>
                    <a:pt x="372110" y="694306"/>
                    <a:pt x="383458" y="707923"/>
                  </a:cubicBezTo>
                  <a:cubicBezTo>
                    <a:pt x="396811" y="723946"/>
                    <a:pt x="414350" y="736145"/>
                    <a:pt x="427703" y="752168"/>
                  </a:cubicBezTo>
                  <a:cubicBezTo>
                    <a:pt x="439051" y="765785"/>
                    <a:pt x="445424" y="783165"/>
                    <a:pt x="457200" y="796413"/>
                  </a:cubicBezTo>
                  <a:cubicBezTo>
                    <a:pt x="530674" y="879072"/>
                    <a:pt x="522687" y="869569"/>
                    <a:pt x="589935" y="914400"/>
                  </a:cubicBezTo>
                  <a:cubicBezTo>
                    <a:pt x="609600" y="943897"/>
                    <a:pt x="637718" y="969259"/>
                    <a:pt x="648929" y="1002891"/>
                  </a:cubicBezTo>
                  <a:lnTo>
                    <a:pt x="693174" y="1135626"/>
                  </a:lnTo>
                  <a:cubicBezTo>
                    <a:pt x="698090" y="1150374"/>
                    <a:pt x="699299" y="1166936"/>
                    <a:pt x="707922" y="1179871"/>
                  </a:cubicBezTo>
                  <a:lnTo>
                    <a:pt x="766916" y="1268362"/>
                  </a:lnTo>
                  <a:cubicBezTo>
                    <a:pt x="792874" y="1346239"/>
                    <a:pt x="768729" y="1303983"/>
                    <a:pt x="870155" y="1371600"/>
                  </a:cubicBezTo>
                  <a:lnTo>
                    <a:pt x="914400" y="1401097"/>
                  </a:lnTo>
                  <a:cubicBezTo>
                    <a:pt x="929148" y="1410929"/>
                    <a:pt x="941264" y="1427118"/>
                    <a:pt x="958645" y="1430594"/>
                  </a:cubicBezTo>
                  <a:lnTo>
                    <a:pt x="1032387" y="1445342"/>
                  </a:lnTo>
                  <a:cubicBezTo>
                    <a:pt x="1047135" y="1455174"/>
                    <a:pt x="1059816" y="1469234"/>
                    <a:pt x="1076632" y="1474839"/>
                  </a:cubicBezTo>
                  <a:cubicBezTo>
                    <a:pt x="1105001" y="1484295"/>
                    <a:pt x="1135701" y="1484238"/>
                    <a:pt x="1165122" y="1489587"/>
                  </a:cubicBezTo>
                  <a:cubicBezTo>
                    <a:pt x="1189785" y="1494071"/>
                    <a:pt x="1214680" y="1497740"/>
                    <a:pt x="1238864" y="1504336"/>
                  </a:cubicBezTo>
                  <a:cubicBezTo>
                    <a:pt x="1268861" y="1512517"/>
                    <a:pt x="1327355" y="1533833"/>
                    <a:pt x="1327355" y="1533833"/>
                  </a:cubicBezTo>
                  <a:cubicBezTo>
                    <a:pt x="1401097" y="1528917"/>
                    <a:pt x="1475127" y="1527246"/>
                    <a:pt x="1548581" y="1519084"/>
                  </a:cubicBezTo>
                  <a:cubicBezTo>
                    <a:pt x="1564032" y="1517367"/>
                    <a:pt x="1579891" y="1512959"/>
                    <a:pt x="1592826" y="1504336"/>
                  </a:cubicBezTo>
                  <a:cubicBezTo>
                    <a:pt x="1610180" y="1492767"/>
                    <a:pt x="1622323" y="1474839"/>
                    <a:pt x="1637071" y="1460091"/>
                  </a:cubicBezTo>
                  <a:cubicBezTo>
                    <a:pt x="1672432" y="1354003"/>
                    <a:pt x="1637071" y="1486485"/>
                    <a:pt x="1637071" y="1356852"/>
                  </a:cubicBezTo>
                  <a:cubicBezTo>
                    <a:pt x="1637071" y="1312334"/>
                    <a:pt x="1647789" y="1268451"/>
                    <a:pt x="1651819" y="1224116"/>
                  </a:cubicBezTo>
                  <a:cubicBezTo>
                    <a:pt x="1652709" y="1214324"/>
                    <a:pt x="1651819" y="1204452"/>
                    <a:pt x="1651819" y="1194620"/>
                  </a:cubicBezTo>
                </a:path>
              </a:pathLst>
            </a:custGeom>
            <a:solidFill>
              <a:srgbClr val="66FF33">
                <a:alpha val="45882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1878" name="Google Shape;1878;p1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800" y="2743200"/>
            <a:ext cx="67246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1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5800" y="4800600"/>
            <a:ext cx="67246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37"/>
          <p:cNvSpPr txBox="1">
            <a:spLocks noGrp="1"/>
          </p:cNvSpPr>
          <p:nvPr>
            <p:ph type="body" idx="1"/>
          </p:nvPr>
        </p:nvSpPr>
        <p:spPr>
          <a:xfrm>
            <a:off x="152400" y="138112"/>
            <a:ext cx="8763000" cy="471488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080"/>
              <a:buChar char="◻"/>
            </a:pPr>
            <a:r>
              <a:rPr lang="en-US" sz="1800"/>
              <a:t>Construct B</a:t>
            </a:r>
            <a:r>
              <a:rPr lang="en-US" sz="1800" baseline="30000"/>
              <a:t>+</a:t>
            </a:r>
            <a:r>
              <a:rPr lang="en-US" sz="1800"/>
              <a:t> tree for {1, 3, 5, 7, 9, 2, 4, 6, 8, 10} with nodes storing 4 pointers and 3 keys.</a:t>
            </a:r>
            <a:endParaRPr/>
          </a:p>
          <a:p>
            <a:pPr marL="320040" lvl="0" indent="-251460" algn="just" rtl="0">
              <a:spcBef>
                <a:spcPts val="700"/>
              </a:spcBef>
              <a:spcAft>
                <a:spcPts val="0"/>
              </a:spcAft>
              <a:buSzPts val="1080"/>
              <a:buNone/>
            </a:pPr>
            <a:endParaRPr sz="1800"/>
          </a:p>
          <a:p>
            <a:pPr marL="320040" lvl="0" indent="-251460" algn="just" rtl="0">
              <a:spcBef>
                <a:spcPts val="700"/>
              </a:spcBef>
              <a:spcAft>
                <a:spcPts val="0"/>
              </a:spcAft>
              <a:buSzPts val="1080"/>
              <a:buNone/>
            </a:pPr>
            <a:endParaRPr sz="1800"/>
          </a:p>
          <a:p>
            <a:pPr marL="320040" lvl="0" indent="-251460" algn="just" rtl="0">
              <a:spcBef>
                <a:spcPts val="700"/>
              </a:spcBef>
              <a:spcAft>
                <a:spcPts val="0"/>
              </a:spcAft>
              <a:buSzPts val="1080"/>
              <a:buNone/>
            </a:pPr>
            <a:endParaRPr sz="1800"/>
          </a:p>
        </p:txBody>
      </p:sp>
      <p:pic>
        <p:nvPicPr>
          <p:cNvPr id="1885" name="Google Shape;1885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990600"/>
            <a:ext cx="67056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2743200"/>
            <a:ext cx="77438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B</a:t>
            </a:r>
            <a:r>
              <a:rPr lang="en-US" baseline="30000">
                <a:solidFill>
                  <a:srgbClr val="C00000"/>
                </a:solidFill>
              </a:rPr>
              <a:t>+</a:t>
            </a:r>
            <a:r>
              <a:rPr lang="en-US">
                <a:solidFill>
                  <a:srgbClr val="C00000"/>
                </a:solidFill>
              </a:rPr>
              <a:t>Trees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892" name="Google Shape;1892;p138"/>
          <p:cNvSpPr txBox="1">
            <a:spLocks noGrp="1"/>
          </p:cNvSpPr>
          <p:nvPr>
            <p:ph type="body" idx="1"/>
          </p:nvPr>
        </p:nvSpPr>
        <p:spPr>
          <a:xfrm>
            <a:off x="228600" y="1738312"/>
            <a:ext cx="8610600" cy="489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Construct B</a:t>
            </a:r>
            <a:r>
              <a:rPr lang="en-US" sz="2400" baseline="30000"/>
              <a:t>+</a:t>
            </a:r>
            <a:r>
              <a:rPr lang="en-US" sz="2400"/>
              <a:t> tree for {4, 9, 16, 25, 1, 20, 13, 15, 10,11, 12} 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Insert 4,9,16,25,1</a:t>
            </a:r>
            <a:endParaRPr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pic>
        <p:nvPicPr>
          <p:cNvPr id="1893" name="Google Shape;1893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3124200"/>
            <a:ext cx="20574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2590800"/>
            <a:ext cx="3810000" cy="200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876800"/>
            <a:ext cx="469244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6850" y="4724400"/>
            <a:ext cx="44871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39"/>
          <p:cNvSpPr txBox="1">
            <a:spLocks noGrp="1"/>
          </p:cNvSpPr>
          <p:nvPr>
            <p:ph type="body" idx="1"/>
          </p:nvPr>
        </p:nvSpPr>
        <p:spPr>
          <a:xfrm>
            <a:off x="228600" y="381000"/>
            <a:ext cx="861060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Construct B</a:t>
            </a:r>
            <a:r>
              <a:rPr lang="en-US" sz="2400" baseline="30000"/>
              <a:t>+</a:t>
            </a:r>
            <a:r>
              <a:rPr lang="en-US" sz="2400"/>
              <a:t> tree for {4, 9, 16, 25, 1, 20, 13, 15, 10,11, 12} </a:t>
            </a:r>
            <a:endParaRPr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pic>
        <p:nvPicPr>
          <p:cNvPr id="1902" name="Google Shape;1902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90600"/>
            <a:ext cx="448715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429000"/>
            <a:ext cx="48863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81400" y="5105401"/>
            <a:ext cx="5397575" cy="17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40"/>
          <p:cNvSpPr txBox="1">
            <a:spLocks noGrp="1"/>
          </p:cNvSpPr>
          <p:nvPr>
            <p:ph type="body" idx="1"/>
          </p:nvPr>
        </p:nvSpPr>
        <p:spPr>
          <a:xfrm>
            <a:off x="228600" y="381000"/>
            <a:ext cx="861060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Construct B</a:t>
            </a:r>
            <a:r>
              <a:rPr lang="en-US" sz="2400" baseline="30000"/>
              <a:t>+</a:t>
            </a:r>
            <a:r>
              <a:rPr lang="en-US" sz="2400"/>
              <a:t> tree for {4, 9, 16, 25, 1, 20, 13, 15, 10,11, 12} </a:t>
            </a:r>
            <a:endParaRPr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pic>
        <p:nvPicPr>
          <p:cNvPr id="1910" name="Google Shape;1910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43000"/>
            <a:ext cx="5397575" cy="17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200" y="3352800"/>
            <a:ext cx="7034738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4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B</a:t>
            </a:r>
            <a:r>
              <a:rPr lang="en-US" baseline="30000">
                <a:solidFill>
                  <a:srgbClr val="C00000"/>
                </a:solidFill>
              </a:rPr>
              <a:t>+</a:t>
            </a:r>
            <a:r>
              <a:rPr lang="en-US">
                <a:solidFill>
                  <a:srgbClr val="C00000"/>
                </a:solidFill>
              </a:rPr>
              <a:t>Trees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917" name="Google Shape;1917;p141"/>
          <p:cNvSpPr txBox="1">
            <a:spLocks noGrp="1"/>
          </p:cNvSpPr>
          <p:nvPr>
            <p:ph type="body" idx="1"/>
          </p:nvPr>
        </p:nvSpPr>
        <p:spPr>
          <a:xfrm>
            <a:off x="228600" y="1738312"/>
            <a:ext cx="8610600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None/>
            </a:pPr>
            <a:r>
              <a:rPr lang="en-US" sz="2200"/>
              <a:t>Construct B</a:t>
            </a:r>
            <a:r>
              <a:rPr lang="en-US" sz="2200" baseline="30000"/>
              <a:t>+</a:t>
            </a:r>
            <a:r>
              <a:rPr lang="en-US" sz="2200"/>
              <a:t> tree for {70, 83, 81, 75, 67, 76, 72, 84, 86, 87, 77, 82} </a:t>
            </a:r>
            <a:endParaRPr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20040" lvl="0" indent="-228600" algn="just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4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Trie Trees</a:t>
            </a:r>
            <a:endParaRPr/>
          </a:p>
        </p:txBody>
      </p:sp>
      <p:sp>
        <p:nvSpPr>
          <p:cNvPr id="1923" name="Google Shape;1923;p142"/>
          <p:cNvSpPr txBox="1">
            <a:spLocks noGrp="1"/>
          </p:cNvSpPr>
          <p:nvPr>
            <p:ph type="body" idx="1"/>
          </p:nvPr>
        </p:nvSpPr>
        <p:spPr>
          <a:xfrm>
            <a:off x="228600" y="1524000"/>
            <a:ext cx="8458200" cy="99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260"/>
              <a:buChar char="◻"/>
            </a:pPr>
            <a:r>
              <a:rPr lang="en-US" sz="2100"/>
              <a:t>Troogle – Google auto prediction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260"/>
              <a:buChar char="◻"/>
            </a:pPr>
            <a:r>
              <a:rPr lang="en-US" sz="2100"/>
              <a:t>Trie is an efficient information re</a:t>
            </a:r>
            <a:r>
              <a:rPr lang="en-US" sz="2100" b="1" i="1">
                <a:solidFill>
                  <a:srgbClr val="0000CC"/>
                </a:solidFill>
              </a:rPr>
              <a:t>Trie</a:t>
            </a:r>
            <a:r>
              <a:rPr lang="en-US" sz="2100"/>
              <a:t>val data structure.</a:t>
            </a:r>
            <a:endParaRPr/>
          </a:p>
          <a:p>
            <a:pPr marL="320040" lvl="0" indent="-240030" algn="just" rtl="0">
              <a:spcBef>
                <a:spcPts val="700"/>
              </a:spcBef>
              <a:spcAft>
                <a:spcPts val="0"/>
              </a:spcAft>
              <a:buSzPts val="1260"/>
              <a:buNone/>
            </a:pPr>
            <a:endParaRPr sz="2100"/>
          </a:p>
          <a:p>
            <a:pPr marL="320040" lvl="0" indent="-240030" algn="just" rtl="0">
              <a:spcBef>
                <a:spcPts val="700"/>
              </a:spcBef>
              <a:spcAft>
                <a:spcPts val="0"/>
              </a:spcAft>
              <a:buSzPts val="1260"/>
              <a:buNone/>
            </a:pPr>
            <a:endParaRPr sz="2100"/>
          </a:p>
          <a:p>
            <a:pPr marL="320040" lvl="0" indent="-240030" algn="just" rtl="0">
              <a:spcBef>
                <a:spcPts val="700"/>
              </a:spcBef>
              <a:spcAft>
                <a:spcPts val="0"/>
              </a:spcAft>
              <a:buSzPts val="1260"/>
              <a:buNone/>
            </a:pPr>
            <a:endParaRPr sz="2100"/>
          </a:p>
          <a:p>
            <a:pPr marL="320040" lvl="0" indent="-240030" algn="just" rtl="0">
              <a:spcBef>
                <a:spcPts val="700"/>
              </a:spcBef>
              <a:spcAft>
                <a:spcPts val="0"/>
              </a:spcAft>
              <a:buSzPts val="1260"/>
              <a:buNone/>
            </a:pPr>
            <a:endParaRPr sz="2100"/>
          </a:p>
        </p:txBody>
      </p:sp>
      <p:pic>
        <p:nvPicPr>
          <p:cNvPr id="1924" name="Google Shape;1924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2438400"/>
            <a:ext cx="571500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1676400"/>
            <a:ext cx="4348702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p14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Trie Trees</a:t>
            </a:r>
            <a:endParaRPr/>
          </a:p>
        </p:txBody>
      </p:sp>
      <p:sp>
        <p:nvSpPr>
          <p:cNvPr id="1931" name="Google Shape;1931;p143"/>
          <p:cNvSpPr txBox="1">
            <a:spLocks noGrp="1"/>
          </p:cNvSpPr>
          <p:nvPr>
            <p:ph type="body" idx="1"/>
          </p:nvPr>
        </p:nvSpPr>
        <p:spPr>
          <a:xfrm>
            <a:off x="76200" y="1524000"/>
            <a:ext cx="4724400" cy="5105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Used for </a:t>
            </a:r>
            <a:r>
              <a:rPr lang="en-US" sz="2300">
                <a:solidFill>
                  <a:srgbClr val="0000CC"/>
                </a:solidFill>
              </a:rPr>
              <a:t>storing strings </a:t>
            </a:r>
            <a:r>
              <a:rPr lang="en-US" sz="2300"/>
              <a:t>over an alphabet.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Used to store </a:t>
            </a:r>
            <a:r>
              <a:rPr lang="en-US" sz="2300">
                <a:solidFill>
                  <a:srgbClr val="0000CC"/>
                </a:solidFill>
              </a:rPr>
              <a:t>large amount of strings</a:t>
            </a:r>
            <a:r>
              <a:rPr lang="en-US" sz="2300"/>
              <a:t>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Efficient for </a:t>
            </a:r>
            <a:r>
              <a:rPr lang="en-US" sz="2300">
                <a:solidFill>
                  <a:srgbClr val="0000CC"/>
                </a:solidFill>
              </a:rPr>
              <a:t>pattern matching</a:t>
            </a:r>
            <a:r>
              <a:rPr lang="en-US" sz="2300"/>
              <a:t>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They are used in building dictionaries and </a:t>
            </a:r>
            <a:r>
              <a:rPr lang="en-US" sz="2300">
                <a:solidFill>
                  <a:srgbClr val="C00000"/>
                </a:solidFill>
              </a:rPr>
              <a:t>spell-checking softwares</a:t>
            </a:r>
            <a:r>
              <a:rPr lang="en-US" sz="2300"/>
              <a:t>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Keys are searched using </a:t>
            </a:r>
            <a:r>
              <a:rPr lang="en-US" sz="2300">
                <a:solidFill>
                  <a:srgbClr val="C00000"/>
                </a:solidFill>
              </a:rPr>
              <a:t>common prefixes.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It is </a:t>
            </a:r>
            <a:r>
              <a:rPr lang="en-US" sz="2300">
                <a:solidFill>
                  <a:srgbClr val="C00000"/>
                </a:solidFill>
              </a:rPr>
              <a:t>faster </a:t>
            </a:r>
            <a:r>
              <a:rPr lang="en-US" sz="2300"/>
              <a:t>and can contain a large number of short strings.</a:t>
            </a:r>
            <a:endParaRPr/>
          </a:p>
          <a:p>
            <a:pPr marL="320040" lvl="0" indent="-232410" algn="just" rtl="0">
              <a:spcBef>
                <a:spcPts val="700"/>
              </a:spcBef>
              <a:spcAft>
                <a:spcPts val="0"/>
              </a:spcAft>
              <a:buSzPts val="1380"/>
              <a:buNone/>
            </a:pPr>
            <a:endParaRPr sz="2300"/>
          </a:p>
          <a:p>
            <a:pPr marL="320040" lvl="0" indent="-232410" algn="just" rtl="0">
              <a:spcBef>
                <a:spcPts val="700"/>
              </a:spcBef>
              <a:spcAft>
                <a:spcPts val="0"/>
              </a:spcAft>
              <a:buSzPts val="1380"/>
              <a:buNone/>
            </a:pPr>
            <a:endParaRPr sz="2300"/>
          </a:p>
          <a:p>
            <a:pPr marL="320040" lvl="0" indent="-232410" algn="just" rtl="0">
              <a:spcBef>
                <a:spcPts val="700"/>
              </a:spcBef>
              <a:spcAft>
                <a:spcPts val="0"/>
              </a:spcAft>
              <a:buSzPts val="1380"/>
              <a:buNone/>
            </a:pPr>
            <a:endParaRPr sz="2300"/>
          </a:p>
          <a:p>
            <a:pPr marL="320040" lvl="0" indent="-232410" algn="just" rtl="0">
              <a:spcBef>
                <a:spcPts val="700"/>
              </a:spcBef>
              <a:spcAft>
                <a:spcPts val="0"/>
              </a:spcAft>
              <a:buSzPts val="1380"/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4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Trie Trees</a:t>
            </a:r>
            <a:endParaRPr/>
          </a:p>
        </p:txBody>
      </p:sp>
      <p:sp>
        <p:nvSpPr>
          <p:cNvPr id="1937" name="Google Shape;1937;p144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8686800" cy="1295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260"/>
              <a:buChar char="◻"/>
            </a:pPr>
            <a:r>
              <a:rPr lang="en-US" sz="2100"/>
              <a:t>Every node of Trie consists of multiple branches. </a:t>
            </a:r>
            <a:endParaRPr/>
          </a:p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260"/>
              <a:buChar char="◻"/>
            </a:pPr>
            <a:r>
              <a:rPr lang="en-US" sz="2100"/>
              <a:t>Each branch represents a possible character of keys. </a:t>
            </a:r>
            <a:endParaRPr/>
          </a:p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260"/>
              <a:buChar char="◻"/>
            </a:pPr>
            <a:r>
              <a:rPr lang="en-US" sz="2100"/>
              <a:t>A Trie node field </a:t>
            </a:r>
            <a:r>
              <a:rPr lang="en-US" sz="2100" i="1"/>
              <a:t>isWord</a:t>
            </a:r>
            <a:r>
              <a:rPr lang="en-US" sz="2100"/>
              <a:t> is used to distinguish the node as end of word node.</a:t>
            </a:r>
            <a:endParaRPr/>
          </a:p>
        </p:txBody>
      </p:sp>
      <p:pic>
        <p:nvPicPr>
          <p:cNvPr id="1938" name="Google Shape;1938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800" y="3171825"/>
            <a:ext cx="418147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13</a:t>
            </a:fld>
            <a:endParaRPr sz="1190"/>
          </a:p>
        </p:txBody>
      </p:sp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Code Generator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9"/>
              <a:buChar char="◻"/>
            </a:pPr>
            <a:r>
              <a:rPr lang="en-US" sz="2682"/>
              <a:t>Produces the target language in a specific architecture.</a:t>
            </a:r>
            <a:endParaRPr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Char char="◻"/>
            </a:pPr>
            <a:r>
              <a:rPr lang="en-US" sz="2682"/>
              <a:t>The target program is normally is a relocatable object file containing  the machine codes.</a:t>
            </a:r>
            <a:endParaRPr/>
          </a:p>
          <a:p>
            <a:pPr marL="320040" lvl="0" indent="-21785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endParaRPr sz="2682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Char char="◻"/>
            </a:pPr>
            <a:r>
              <a:rPr lang="en-US" sz="2682"/>
              <a:t>Ex:   </a:t>
            </a:r>
            <a:endParaRPr/>
          </a:p>
          <a:p>
            <a:pPr marL="320040" lvl="0" indent="-21785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9"/>
              <a:buNone/>
            </a:pPr>
            <a:endParaRPr sz="2682"/>
          </a:p>
          <a:p>
            <a:pPr marL="640080" lvl="1" indent="-27432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813"/>
              <a:buFont typeface="Twentieth Century"/>
              <a:buNone/>
            </a:pPr>
            <a:r>
              <a:rPr lang="en-US" sz="2590" b="1"/>
              <a:t>	MOVE	id2,R1</a:t>
            </a:r>
            <a:endParaRPr/>
          </a:p>
          <a:p>
            <a:pPr marL="640080" lvl="1" indent="-27432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813"/>
              <a:buFont typeface="Twentieth Century"/>
              <a:buNone/>
            </a:pPr>
            <a:r>
              <a:rPr lang="en-US" sz="2590" b="1"/>
              <a:t>	MULT	id3,R1</a:t>
            </a:r>
            <a:endParaRPr/>
          </a:p>
          <a:p>
            <a:pPr marL="640080" lvl="1" indent="-27432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813"/>
              <a:buFont typeface="Twentieth Century"/>
              <a:buNone/>
            </a:pPr>
            <a:r>
              <a:rPr lang="en-US" sz="2590" b="1"/>
              <a:t>	ADD	#1,R1</a:t>
            </a:r>
            <a:endParaRPr/>
          </a:p>
          <a:p>
            <a:pPr marL="640080" lvl="1" indent="-27432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813"/>
              <a:buFont typeface="Twentieth Century"/>
              <a:buNone/>
            </a:pPr>
            <a:r>
              <a:rPr lang="en-US" sz="2590" b="1"/>
              <a:t>	MOVE	R1,id1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4135315" y="34607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4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Trie Trees</a:t>
            </a:r>
            <a:endParaRPr/>
          </a:p>
        </p:txBody>
      </p:sp>
      <p:pic>
        <p:nvPicPr>
          <p:cNvPr id="1944" name="Google Shape;1944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64820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200" y="1752600"/>
            <a:ext cx="5128963" cy="221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3400425" y="3752850"/>
            <a:ext cx="57435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4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Trie Trees</a:t>
            </a:r>
            <a:endParaRPr/>
          </a:p>
        </p:txBody>
      </p:sp>
      <p:pic>
        <p:nvPicPr>
          <p:cNvPr id="1952" name="Google Shape;1952;p1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43233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838200"/>
            <a:ext cx="5635356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5503" y="3352800"/>
            <a:ext cx="5728497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47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Trie Trees</a:t>
            </a:r>
            <a:endParaRPr/>
          </a:p>
        </p:txBody>
      </p:sp>
      <p:pic>
        <p:nvPicPr>
          <p:cNvPr id="1960" name="Google Shape;1960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76400"/>
            <a:ext cx="8758035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4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Splay Trees</a:t>
            </a:r>
            <a:endParaRPr/>
          </a:p>
        </p:txBody>
      </p:sp>
      <p:sp>
        <p:nvSpPr>
          <p:cNvPr id="1966" name="Google Shape;1966;p148"/>
          <p:cNvSpPr txBox="1">
            <a:spLocks noGrp="1"/>
          </p:cNvSpPr>
          <p:nvPr>
            <p:ph type="body" idx="1"/>
          </p:nvPr>
        </p:nvSpPr>
        <p:spPr>
          <a:xfrm>
            <a:off x="152400" y="1676400"/>
            <a:ext cx="8610600" cy="489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A </a:t>
            </a:r>
            <a:r>
              <a:rPr lang="en-US" sz="2200" b="1"/>
              <a:t>splay tree</a:t>
            </a:r>
            <a:r>
              <a:rPr lang="en-US" sz="2200"/>
              <a:t> is a self-balancing binary search </a:t>
            </a:r>
            <a:r>
              <a:rPr lang="en-US" sz="2200" b="1"/>
              <a:t>tree</a:t>
            </a:r>
            <a:r>
              <a:rPr lang="en-US" sz="2200"/>
              <a:t> with the </a:t>
            </a:r>
            <a:r>
              <a:rPr lang="en-US" sz="2200">
                <a:solidFill>
                  <a:srgbClr val="0000CC"/>
                </a:solidFill>
              </a:rPr>
              <a:t>additional property </a:t>
            </a:r>
            <a:r>
              <a:rPr lang="en-US" sz="2200"/>
              <a:t>that </a:t>
            </a:r>
            <a:r>
              <a:rPr lang="en-US" sz="2200" i="1">
                <a:solidFill>
                  <a:srgbClr val="C00000"/>
                </a:solidFill>
              </a:rPr>
              <a:t>recently accessed elements are quick to access again</a:t>
            </a:r>
            <a:r>
              <a:rPr lang="en-US" sz="2200"/>
              <a:t>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It performs basic operations such as insertion, look-up and removal in O(log n) </a:t>
            </a:r>
            <a:endParaRPr sz="2200">
              <a:solidFill>
                <a:srgbClr val="FF0000"/>
              </a:solidFill>
            </a:endParaRPr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320"/>
              <a:buChar char="◻"/>
            </a:pPr>
            <a:r>
              <a:rPr lang="en-US" sz="2200">
                <a:solidFill>
                  <a:srgbClr val="FF0000"/>
                </a:solidFill>
              </a:rPr>
              <a:t>Splaying</a:t>
            </a:r>
            <a:r>
              <a:rPr lang="en-US" sz="2200"/>
              <a:t> :- Making the most recent node ‘ROOT NODE’.</a:t>
            </a:r>
            <a:endParaRPr/>
          </a:p>
          <a:p>
            <a:pPr marL="342900" lvl="0" indent="-342900" algn="just" rtl="0">
              <a:spcBef>
                <a:spcPts val="700"/>
              </a:spcBef>
              <a:spcAft>
                <a:spcPts val="0"/>
              </a:spcAft>
              <a:buSzPts val="1320"/>
              <a:buFont typeface="Noto Sans Symbols"/>
              <a:buChar char="❑"/>
            </a:pPr>
            <a:r>
              <a:rPr lang="en-US" sz="2200"/>
              <a:t>All operations on a splay tree are done with a common operation ‘SPLAYING’.</a:t>
            </a:r>
            <a:endParaRPr/>
          </a:p>
          <a:p>
            <a:pPr marL="342900" lvl="0" indent="-342900" algn="just" rtl="0">
              <a:spcBef>
                <a:spcPts val="700"/>
              </a:spcBef>
              <a:spcAft>
                <a:spcPts val="0"/>
              </a:spcAft>
              <a:buSzPts val="1320"/>
              <a:buFont typeface="Noto Sans Symbols"/>
              <a:buChar char="❑"/>
            </a:pPr>
            <a:r>
              <a:rPr lang="en-US" sz="2200">
                <a:solidFill>
                  <a:srgbClr val="FF0000"/>
                </a:solidFill>
              </a:rPr>
              <a:t>Unlike</a:t>
            </a:r>
            <a:r>
              <a:rPr lang="en-US" sz="2200">
                <a:solidFill>
                  <a:srgbClr val="F2F2F2"/>
                </a:solidFill>
              </a:rPr>
              <a:t> </a:t>
            </a:r>
            <a:r>
              <a:rPr lang="en-US" sz="2200"/>
              <a:t>AVL tree ‘SPLAY TREES’ are not strictly balanced.</a:t>
            </a:r>
            <a:endParaRPr/>
          </a:p>
          <a:p>
            <a:pPr marL="342900" lvl="0" indent="-342900" algn="just" rtl="0">
              <a:spcBef>
                <a:spcPts val="700"/>
              </a:spcBef>
              <a:spcAft>
                <a:spcPts val="0"/>
              </a:spcAft>
              <a:buSzPts val="1320"/>
              <a:buFont typeface="Noto Sans Symbols"/>
              <a:buChar char="❑"/>
            </a:pPr>
            <a:r>
              <a:rPr lang="en-US" sz="2200"/>
              <a:t>Easy to implement.</a:t>
            </a:r>
            <a:endParaRPr/>
          </a:p>
          <a:p>
            <a:pPr marL="342900" lvl="0" indent="-342900" algn="just" rtl="0">
              <a:spcBef>
                <a:spcPts val="700"/>
              </a:spcBef>
              <a:spcAft>
                <a:spcPts val="0"/>
              </a:spcAft>
              <a:buSzPts val="1320"/>
              <a:buFont typeface="Noto Sans Symbols"/>
              <a:buChar char="❑"/>
            </a:pPr>
            <a:r>
              <a:rPr lang="en-US" sz="2200"/>
              <a:t>Most widely known example is </a:t>
            </a:r>
            <a:r>
              <a:rPr lang="en-US" sz="2200" b="1">
                <a:solidFill>
                  <a:srgbClr val="FF0000"/>
                </a:solidFill>
              </a:rPr>
              <a:t>CACHEs</a:t>
            </a:r>
            <a:r>
              <a:rPr lang="en-US" sz="2200">
                <a:solidFill>
                  <a:srgbClr val="FF0000"/>
                </a:solidFill>
              </a:rPr>
              <a:t>.</a:t>
            </a:r>
            <a:endParaRPr/>
          </a:p>
          <a:p>
            <a:pPr marL="342900" lvl="0" indent="-342900" algn="just" rtl="0">
              <a:spcBef>
                <a:spcPts val="700"/>
              </a:spcBef>
              <a:spcAft>
                <a:spcPts val="0"/>
              </a:spcAft>
              <a:buSzPts val="1320"/>
              <a:buFont typeface="Noto Sans Symbols"/>
              <a:buChar char="❑"/>
            </a:pPr>
            <a:r>
              <a:rPr lang="en-US" sz="2200"/>
              <a:t>The operation of splaying is done using some pre defined </a:t>
            </a:r>
            <a:r>
              <a:rPr lang="en-US" sz="2200" b="1">
                <a:solidFill>
                  <a:srgbClr val="FF0000"/>
                </a:solidFill>
              </a:rPr>
              <a:t>rotation methods.</a:t>
            </a:r>
            <a:endParaRPr/>
          </a:p>
          <a:p>
            <a:pPr marL="320040" lvl="0" indent="-236220" algn="just" rtl="0">
              <a:spcBef>
                <a:spcPts val="700"/>
              </a:spcBef>
              <a:spcAft>
                <a:spcPts val="0"/>
              </a:spcAft>
              <a:buSzPts val="1320"/>
              <a:buNone/>
            </a:pPr>
            <a:endParaRPr sz="2200"/>
          </a:p>
          <a:p>
            <a:pPr marL="320040" lvl="0" indent="-236220" algn="just" rtl="0">
              <a:spcBef>
                <a:spcPts val="700"/>
              </a:spcBef>
              <a:spcAft>
                <a:spcPts val="0"/>
              </a:spcAft>
              <a:buSzPts val="1320"/>
              <a:buNone/>
            </a:pPr>
            <a:endParaRPr sz="2200"/>
          </a:p>
          <a:p>
            <a:pPr marL="320040" lvl="0" indent="-236220" algn="just" rtl="0">
              <a:spcBef>
                <a:spcPts val="700"/>
              </a:spcBef>
              <a:spcAft>
                <a:spcPts val="0"/>
              </a:spcAft>
              <a:buSzPts val="1320"/>
              <a:buNone/>
            </a:pP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4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Splay Trees</a:t>
            </a:r>
            <a:endParaRPr/>
          </a:p>
        </p:txBody>
      </p:sp>
      <p:sp>
        <p:nvSpPr>
          <p:cNvPr id="1972" name="Google Shape;1972;p149"/>
          <p:cNvSpPr txBox="1">
            <a:spLocks noGrp="1"/>
          </p:cNvSpPr>
          <p:nvPr>
            <p:ph type="body" idx="1"/>
          </p:nvPr>
        </p:nvSpPr>
        <p:spPr>
          <a:xfrm>
            <a:off x="2971800" y="1676400"/>
            <a:ext cx="5791200" cy="312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Char char="◻"/>
            </a:pPr>
            <a:r>
              <a:rPr lang="en-US" sz="2300">
                <a:solidFill>
                  <a:srgbClr val="0000CC"/>
                </a:solidFill>
              </a:rPr>
              <a:t>Arranging</a:t>
            </a:r>
            <a:r>
              <a:rPr lang="en-US" sz="2300"/>
              <a:t> the tree elements; such that the most </a:t>
            </a:r>
            <a:r>
              <a:rPr lang="en-US" sz="2300">
                <a:solidFill>
                  <a:srgbClr val="0000CC"/>
                </a:solidFill>
              </a:rPr>
              <a:t>recently accessed node is placed as root </a:t>
            </a:r>
            <a:r>
              <a:rPr lang="en-US" sz="2300"/>
              <a:t>of the tree.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i.e. the node on which </a:t>
            </a:r>
            <a:r>
              <a:rPr lang="en-US" sz="2300">
                <a:solidFill>
                  <a:srgbClr val="C00000"/>
                </a:solidFill>
              </a:rPr>
              <a:t>any type of action </a:t>
            </a:r>
            <a:r>
              <a:rPr lang="en-US" sz="2300"/>
              <a:t>is done is then operated on to </a:t>
            </a:r>
            <a:r>
              <a:rPr lang="en-US" sz="2300">
                <a:solidFill>
                  <a:srgbClr val="C00000"/>
                </a:solidFill>
              </a:rPr>
              <a:t>make it the root </a:t>
            </a:r>
            <a:r>
              <a:rPr lang="en-US" sz="2300"/>
              <a:t>node.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This makes it </a:t>
            </a:r>
            <a:r>
              <a:rPr lang="en-US" sz="2300">
                <a:solidFill>
                  <a:srgbClr val="0000CC"/>
                </a:solidFill>
              </a:rPr>
              <a:t>easier to access next time </a:t>
            </a:r>
            <a:r>
              <a:rPr lang="en-US" sz="2300"/>
              <a:t>when the particular node is needed.</a:t>
            </a:r>
            <a:endParaRPr/>
          </a:p>
          <a:p>
            <a:pPr marL="320040" lvl="0" indent="-236220" algn="just" rtl="0">
              <a:spcBef>
                <a:spcPts val="700"/>
              </a:spcBef>
              <a:spcAft>
                <a:spcPts val="0"/>
              </a:spcAft>
              <a:buSzPts val="1320"/>
              <a:buNone/>
            </a:pPr>
            <a:endParaRPr sz="2200"/>
          </a:p>
        </p:txBody>
      </p:sp>
      <p:sp>
        <p:nvSpPr>
          <p:cNvPr id="1973" name="Google Shape;1973;p149"/>
          <p:cNvSpPr txBox="1"/>
          <p:nvPr/>
        </p:nvSpPr>
        <p:spPr>
          <a:xfrm>
            <a:off x="228600" y="1905000"/>
            <a:ext cx="2373374" cy="1495794"/>
          </a:xfrm>
          <a:prstGeom prst="rect">
            <a:avLst/>
          </a:prstGeom>
          <a:noFill/>
          <a:ln w="317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 sz="4400" b="0" i="0" u="none" strike="noStrike" cap="non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Splaying </a:t>
            </a:r>
            <a:endParaRPr sz="4400" b="0" i="0" u="none" strike="noStrike" cap="none">
              <a:solidFill>
                <a:srgbClr val="C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974" name="Google Shape;1974;p149"/>
          <p:cNvGrpSpPr/>
          <p:nvPr/>
        </p:nvGrpSpPr>
        <p:grpSpPr>
          <a:xfrm>
            <a:off x="381000" y="5105400"/>
            <a:ext cx="2438400" cy="1143000"/>
            <a:chOff x="304800" y="5105400"/>
            <a:chExt cx="2438400" cy="1143000"/>
          </a:xfrm>
        </p:grpSpPr>
        <p:sp>
          <p:nvSpPr>
            <p:cNvPr id="1975" name="Google Shape;1975;p149"/>
            <p:cNvSpPr/>
            <p:nvPr/>
          </p:nvSpPr>
          <p:spPr>
            <a:xfrm>
              <a:off x="1371600" y="5105400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</a:t>
              </a:r>
              <a:endParaRPr/>
            </a:p>
          </p:txBody>
        </p:sp>
        <p:grpSp>
          <p:nvGrpSpPr>
            <p:cNvPr id="1976" name="Google Shape;1976;p149"/>
            <p:cNvGrpSpPr/>
            <p:nvPr/>
          </p:nvGrpSpPr>
          <p:grpSpPr>
            <a:xfrm>
              <a:off x="304800" y="5495645"/>
              <a:ext cx="2438400" cy="752755"/>
              <a:chOff x="304800" y="5495645"/>
              <a:chExt cx="2438400" cy="752755"/>
            </a:xfrm>
          </p:grpSpPr>
          <p:sp>
            <p:nvSpPr>
              <p:cNvPr id="1977" name="Google Shape;1977;p149"/>
              <p:cNvSpPr/>
              <p:nvPr/>
            </p:nvSpPr>
            <p:spPr>
              <a:xfrm>
                <a:off x="304800" y="5791200"/>
                <a:ext cx="457200" cy="4572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19</a:t>
                </a:r>
                <a:endParaRPr/>
              </a:p>
            </p:txBody>
          </p:sp>
          <p:sp>
            <p:nvSpPr>
              <p:cNvPr id="1978" name="Google Shape;1978;p149"/>
              <p:cNvSpPr/>
              <p:nvPr/>
            </p:nvSpPr>
            <p:spPr>
              <a:xfrm>
                <a:off x="2286000" y="5791200"/>
                <a:ext cx="457200" cy="4572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21</a:t>
                </a:r>
                <a:endParaRPr/>
              </a:p>
            </p:txBody>
          </p:sp>
          <p:cxnSp>
            <p:nvCxnSpPr>
              <p:cNvPr id="1979" name="Google Shape;1979;p149"/>
              <p:cNvCxnSpPr>
                <a:stCxn id="1975" idx="3"/>
                <a:endCxn id="1977" idx="7"/>
              </p:cNvCxnSpPr>
              <p:nvPr/>
            </p:nvCxnSpPr>
            <p:spPr>
              <a:xfrm flipH="1">
                <a:off x="695155" y="5495645"/>
                <a:ext cx="743400" cy="3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0" name="Google Shape;1980;p149"/>
              <p:cNvCxnSpPr>
                <a:stCxn id="1975" idx="5"/>
                <a:endCxn id="1978" idx="1"/>
              </p:cNvCxnSpPr>
              <p:nvPr/>
            </p:nvCxnSpPr>
            <p:spPr>
              <a:xfrm>
                <a:off x="1761845" y="5495645"/>
                <a:ext cx="591000" cy="36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81" name="Google Shape;1981;p149"/>
          <p:cNvSpPr/>
          <p:nvPr/>
        </p:nvSpPr>
        <p:spPr>
          <a:xfrm>
            <a:off x="3505200" y="5334000"/>
            <a:ext cx="1828800" cy="106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8E5D9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Splay 19</a:t>
            </a:r>
            <a:endParaRPr/>
          </a:p>
        </p:txBody>
      </p:sp>
      <p:grpSp>
        <p:nvGrpSpPr>
          <p:cNvPr id="1982" name="Google Shape;1982;p149"/>
          <p:cNvGrpSpPr/>
          <p:nvPr/>
        </p:nvGrpSpPr>
        <p:grpSpPr>
          <a:xfrm>
            <a:off x="5572125" y="4876800"/>
            <a:ext cx="2352675" cy="1743075"/>
            <a:chOff x="5867400" y="4876800"/>
            <a:chExt cx="2352675" cy="1743075"/>
          </a:xfrm>
        </p:grpSpPr>
        <p:sp>
          <p:nvSpPr>
            <p:cNvPr id="1983" name="Google Shape;1983;p149"/>
            <p:cNvSpPr/>
            <p:nvPr/>
          </p:nvSpPr>
          <p:spPr>
            <a:xfrm>
              <a:off x="5867400" y="4876800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19</a:t>
              </a:r>
              <a:endParaRPr/>
            </a:p>
          </p:txBody>
        </p:sp>
        <p:sp>
          <p:nvSpPr>
            <p:cNvPr id="1984" name="Google Shape;1984;p149"/>
            <p:cNvSpPr/>
            <p:nvPr/>
          </p:nvSpPr>
          <p:spPr>
            <a:xfrm>
              <a:off x="6781800" y="5562600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</a:t>
              </a:r>
              <a:endParaRPr/>
            </a:p>
          </p:txBody>
        </p:sp>
        <p:cxnSp>
          <p:nvCxnSpPr>
            <p:cNvPr id="1985" name="Google Shape;1985;p149"/>
            <p:cNvCxnSpPr>
              <a:stCxn id="1983" idx="5"/>
              <a:endCxn id="1984" idx="1"/>
            </p:cNvCxnSpPr>
            <p:nvPr/>
          </p:nvCxnSpPr>
          <p:spPr>
            <a:xfrm>
              <a:off x="6257645" y="5267045"/>
              <a:ext cx="591000" cy="36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6" name="Google Shape;1986;p149"/>
            <p:cNvSpPr/>
            <p:nvPr/>
          </p:nvSpPr>
          <p:spPr>
            <a:xfrm>
              <a:off x="7762875" y="6162675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21</a:t>
              </a:r>
              <a:endParaRPr/>
            </a:p>
          </p:txBody>
        </p:sp>
        <p:cxnSp>
          <p:nvCxnSpPr>
            <p:cNvPr id="1987" name="Google Shape;1987;p149"/>
            <p:cNvCxnSpPr>
              <a:endCxn id="1986" idx="1"/>
            </p:cNvCxnSpPr>
            <p:nvPr/>
          </p:nvCxnSpPr>
          <p:spPr>
            <a:xfrm>
              <a:off x="7239130" y="5867530"/>
              <a:ext cx="590700" cy="36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50"/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93" name="Google Shape;1993;p150"/>
          <p:cNvSpPr/>
          <p:nvPr/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rgbClr val="F8E5D9">
              <a:alpha val="3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94" name="Google Shape;1994;p150"/>
          <p:cNvSpPr txBox="1">
            <a:spLocks noGrp="1"/>
          </p:cNvSpPr>
          <p:nvPr>
            <p:ph type="title"/>
          </p:nvPr>
        </p:nvSpPr>
        <p:spPr>
          <a:xfrm>
            <a:off x="482601" y="2681103"/>
            <a:ext cx="1879600" cy="1281297"/>
          </a:xfrm>
          <a:prstGeom prst="rect">
            <a:avLst/>
          </a:prstGeom>
          <a:noFill/>
          <a:ln w="31750" cap="sq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rPr lang="en-US" sz="3200">
                <a:solidFill>
                  <a:schemeClr val="dk1"/>
                </a:solidFill>
              </a:rPr>
              <a:t>Types of rotations</a:t>
            </a:r>
            <a:endParaRPr/>
          </a:p>
        </p:txBody>
      </p:sp>
      <p:sp>
        <p:nvSpPr>
          <p:cNvPr id="1995" name="Google Shape;1995;p150"/>
          <p:cNvSpPr txBox="1"/>
          <p:nvPr/>
        </p:nvSpPr>
        <p:spPr>
          <a:xfrm>
            <a:off x="3505200" y="847665"/>
            <a:ext cx="5427111" cy="532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AutoNum type="arabicParenR"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Zig rotation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:- Single right rotation.</a:t>
            </a:r>
            <a:endParaRPr/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AutoNum type="arabicParenR"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Zag rotation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:- single left rotation.</a:t>
            </a:r>
            <a:endParaRPr/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AutoNum type="arabicParenR"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Zig - Zig rotation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:- Single zig rotation followed by another single zig  rotation.</a:t>
            </a:r>
            <a:endParaRPr/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AutoNum type="arabicParenR"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Zag – Zag rotation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:- Single zag rotation followed by another zag rotation.</a:t>
            </a:r>
            <a:endParaRPr/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endParaRPr sz="200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AutoNum type="arabicParenR"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Zig- Zag rotation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:- single zig followed by a zag rotation.</a:t>
            </a:r>
            <a:endParaRPr/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AutoNum type="arabicParenR"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Zag – Zig 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:- single zag followed by another zig rotation.</a:t>
            </a:r>
            <a:endParaRPr/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None/>
            </a:pP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5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4421124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Zig Rotation</a:t>
            </a:r>
            <a:endParaRPr/>
          </a:p>
        </p:txBody>
      </p:sp>
      <p:sp>
        <p:nvSpPr>
          <p:cNvPr id="2001" name="Google Shape;2001;p151"/>
          <p:cNvSpPr/>
          <p:nvPr/>
        </p:nvSpPr>
        <p:spPr>
          <a:xfrm>
            <a:off x="598736" y="964692"/>
            <a:ext cx="2990088" cy="493655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02" name="Google Shape;2002;p151"/>
          <p:cNvSpPr txBox="1"/>
          <p:nvPr/>
        </p:nvSpPr>
        <p:spPr>
          <a:xfrm>
            <a:off x="457200" y="19050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zig notation represents a single right rotation. </a:t>
            </a:r>
            <a:endParaRPr/>
          </a:p>
        </p:txBody>
      </p:sp>
      <p:pic>
        <p:nvPicPr>
          <p:cNvPr id="2003" name="Google Shape;2003;p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124200"/>
            <a:ext cx="7526274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152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4421124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Zag Rotation</a:t>
            </a:r>
            <a:endParaRPr/>
          </a:p>
        </p:txBody>
      </p:sp>
      <p:sp>
        <p:nvSpPr>
          <p:cNvPr id="2009" name="Google Shape;2009;p152"/>
          <p:cNvSpPr txBox="1"/>
          <p:nvPr/>
        </p:nvSpPr>
        <p:spPr>
          <a:xfrm>
            <a:off x="457200" y="18288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zag notation represents a single left rotation. </a:t>
            </a:r>
            <a:endParaRPr/>
          </a:p>
        </p:txBody>
      </p:sp>
      <p:pic>
        <p:nvPicPr>
          <p:cNvPr id="2010" name="Google Shape;2010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971800"/>
            <a:ext cx="7939157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153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4421124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Zig-Zig Rotation</a:t>
            </a:r>
            <a:endParaRPr/>
          </a:p>
        </p:txBody>
      </p:sp>
      <p:sp>
        <p:nvSpPr>
          <p:cNvPr id="2016" name="Google Shape;2016;p153"/>
          <p:cNvSpPr txBox="1"/>
          <p:nvPr/>
        </p:nvSpPr>
        <p:spPr>
          <a:xfrm>
            <a:off x="457200" y="17526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zig- zig notation represents a double right rotation. </a:t>
            </a:r>
            <a:endParaRPr/>
          </a:p>
        </p:txBody>
      </p:sp>
      <p:pic>
        <p:nvPicPr>
          <p:cNvPr id="2017" name="Google Shape;2017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3048000"/>
            <a:ext cx="7572777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154"/>
          <p:cNvSpPr txBox="1">
            <a:spLocks noGrp="1"/>
          </p:cNvSpPr>
          <p:nvPr>
            <p:ph type="title"/>
          </p:nvPr>
        </p:nvSpPr>
        <p:spPr>
          <a:xfrm>
            <a:off x="2286000" y="0"/>
            <a:ext cx="4421124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Zag-Zag Rotation</a:t>
            </a:r>
            <a:endParaRPr/>
          </a:p>
        </p:txBody>
      </p:sp>
      <p:sp>
        <p:nvSpPr>
          <p:cNvPr id="2023" name="Google Shape;2023;p154"/>
          <p:cNvSpPr txBox="1"/>
          <p:nvPr/>
        </p:nvSpPr>
        <p:spPr>
          <a:xfrm>
            <a:off x="381000" y="17526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zag- zag notation represents a double left rotation. </a:t>
            </a:r>
            <a:endParaRPr/>
          </a:p>
        </p:txBody>
      </p:sp>
      <p:pic>
        <p:nvPicPr>
          <p:cNvPr id="2024" name="Google Shape;2024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3048000"/>
            <a:ext cx="7695811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14</a:t>
            </a:fld>
            <a:endParaRPr sz="1190"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Symbol tables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458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/>
              <a:t>REPOSITORY</a:t>
            </a:r>
            <a:r>
              <a:rPr lang="en-US" sz="2400"/>
              <a:t> of all information within a compiler. All parts of a compiler communicate thru this table and access the data-symbols.</a:t>
            </a:r>
            <a:endParaRPr/>
          </a:p>
          <a:p>
            <a:pPr marL="320040" lvl="0" indent="-320040" algn="just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Symbol Table is a “</a:t>
            </a:r>
            <a:r>
              <a:rPr lang="en-US" sz="2400" b="1"/>
              <a:t>scratch pad</a:t>
            </a:r>
            <a:r>
              <a:rPr lang="en-US" sz="2400"/>
              <a:t>” where the compiler keeps  information about the “objects” in a program</a:t>
            </a:r>
            <a:endParaRPr/>
          </a:p>
          <a:p>
            <a:pPr marL="640080" lvl="1" indent="-27432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00"/>
              <a:buChar char="🞑"/>
            </a:pPr>
            <a:r>
              <a:rPr lang="en-US" sz="2000" b="1"/>
              <a:t>Variables (storage areas)</a:t>
            </a:r>
            <a:endParaRPr/>
          </a:p>
          <a:p>
            <a:pPr marL="640080" lvl="1" indent="-27432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00"/>
              <a:buChar char="🞑"/>
            </a:pPr>
            <a:r>
              <a:rPr lang="en-US" sz="2000" b="1"/>
              <a:t>Functions, procedures</a:t>
            </a:r>
            <a:endParaRPr/>
          </a:p>
          <a:p>
            <a:pPr marL="320040" lvl="0" indent="-32004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Enables compiler to do </a:t>
            </a:r>
            <a:r>
              <a:rPr lang="en-US" sz="2400" b="1">
                <a:solidFill>
                  <a:srgbClr val="F30F07"/>
                </a:solidFill>
              </a:rPr>
              <a:t>type checking</a:t>
            </a:r>
            <a:r>
              <a:rPr lang="en-US" sz="2400"/>
              <a:t> and determine/control </a:t>
            </a:r>
            <a:r>
              <a:rPr lang="en-US" sz="2400" b="1">
                <a:solidFill>
                  <a:srgbClr val="F30F07"/>
                </a:solidFill>
              </a:rPr>
              <a:t>scope</a:t>
            </a:r>
            <a:r>
              <a:rPr lang="en-US" sz="2400"/>
              <a:t> of a variable</a:t>
            </a:r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4135315" y="34607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55"/>
          <p:cNvSpPr txBox="1">
            <a:spLocks noGrp="1"/>
          </p:cNvSpPr>
          <p:nvPr>
            <p:ph type="title"/>
          </p:nvPr>
        </p:nvSpPr>
        <p:spPr>
          <a:xfrm>
            <a:off x="2590800" y="0"/>
            <a:ext cx="4421124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Zig-Zag Rotation</a:t>
            </a:r>
            <a:endParaRPr/>
          </a:p>
        </p:txBody>
      </p:sp>
      <p:sp>
        <p:nvSpPr>
          <p:cNvPr id="2030" name="Google Shape;2030;p155"/>
          <p:cNvSpPr txBox="1"/>
          <p:nvPr/>
        </p:nvSpPr>
        <p:spPr>
          <a:xfrm>
            <a:off x="381000" y="1676400"/>
            <a:ext cx="8305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zig- zag notation represents a right rotation followed by a left rotation. </a:t>
            </a:r>
            <a:endParaRPr/>
          </a:p>
        </p:txBody>
      </p:sp>
      <p:pic>
        <p:nvPicPr>
          <p:cNvPr id="2031" name="Google Shape;2031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3" y="3352800"/>
            <a:ext cx="9093947" cy="281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2" name="Google Shape;2032;p155"/>
          <p:cNvCxnSpPr/>
          <p:nvPr/>
        </p:nvCxnSpPr>
        <p:spPr>
          <a:xfrm rot="10800000">
            <a:off x="1066800" y="4572000"/>
            <a:ext cx="0" cy="1295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033" name="Google Shape;2033;p155"/>
          <p:cNvSpPr txBox="1"/>
          <p:nvPr/>
        </p:nvSpPr>
        <p:spPr>
          <a:xfrm>
            <a:off x="457200" y="6324600"/>
            <a:ext cx="1515287" cy="3693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OR Tricky way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3200400"/>
            <a:ext cx="8888747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Google Shape;2039;p156"/>
          <p:cNvSpPr txBox="1">
            <a:spLocks noGrp="1"/>
          </p:cNvSpPr>
          <p:nvPr>
            <p:ph type="title"/>
          </p:nvPr>
        </p:nvSpPr>
        <p:spPr>
          <a:xfrm>
            <a:off x="2590800" y="0"/>
            <a:ext cx="4421124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Zag-Zig Rotation</a:t>
            </a:r>
            <a:endParaRPr/>
          </a:p>
        </p:txBody>
      </p:sp>
      <p:sp>
        <p:nvSpPr>
          <p:cNvPr id="2040" name="Google Shape;2040;p156"/>
          <p:cNvSpPr txBox="1"/>
          <p:nvPr/>
        </p:nvSpPr>
        <p:spPr>
          <a:xfrm>
            <a:off x="381000" y="1676400"/>
            <a:ext cx="8305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zig- zag notation represents a left rotation followed by a right rotation. </a:t>
            </a:r>
            <a:endParaRPr/>
          </a:p>
        </p:txBody>
      </p:sp>
      <p:cxnSp>
        <p:nvCxnSpPr>
          <p:cNvPr id="2041" name="Google Shape;2041;p156"/>
          <p:cNvCxnSpPr/>
          <p:nvPr/>
        </p:nvCxnSpPr>
        <p:spPr>
          <a:xfrm rot="10800000">
            <a:off x="1371600" y="4267200"/>
            <a:ext cx="0" cy="1295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042" name="Google Shape;2042;p156"/>
          <p:cNvSpPr txBox="1"/>
          <p:nvPr/>
        </p:nvSpPr>
        <p:spPr>
          <a:xfrm>
            <a:off x="457200" y="6324600"/>
            <a:ext cx="1515287" cy="3693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OR Tricky way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57"/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48" name="Google Shape;2048;p157"/>
          <p:cNvSpPr/>
          <p:nvPr/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49" name="Google Shape;2049;p157"/>
          <p:cNvSpPr txBox="1">
            <a:spLocks noGrp="1"/>
          </p:cNvSpPr>
          <p:nvPr>
            <p:ph type="title"/>
          </p:nvPr>
        </p:nvSpPr>
        <p:spPr>
          <a:xfrm>
            <a:off x="482600" y="2681103"/>
            <a:ext cx="2522981" cy="149579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wentieth Century"/>
              <a:buNone/>
            </a:pPr>
            <a:r>
              <a:rPr lang="en-US" sz="4000">
                <a:solidFill>
                  <a:srgbClr val="FFFFFF"/>
                </a:solidFill>
              </a:rPr>
              <a:t>Types of operations</a:t>
            </a:r>
            <a:endParaRPr/>
          </a:p>
        </p:txBody>
      </p:sp>
      <p:sp>
        <p:nvSpPr>
          <p:cNvPr id="2050" name="Google Shape;2050;p157"/>
          <p:cNvSpPr txBox="1"/>
          <p:nvPr/>
        </p:nvSpPr>
        <p:spPr>
          <a:xfrm>
            <a:off x="3828063" y="1688115"/>
            <a:ext cx="5135707" cy="252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node</a:t>
            </a:r>
            <a:endParaRPr/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node</a:t>
            </a:r>
            <a:endParaRPr/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Find node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51" name="Google Shape;2051;p157"/>
          <p:cNvSpPr/>
          <p:nvPr/>
        </p:nvSpPr>
        <p:spPr>
          <a:xfrm>
            <a:off x="3581400" y="6062246"/>
            <a:ext cx="5334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https://www.cs.usfca.edu/~galles/visualization/SplayTree.html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Google Shape;2056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838200"/>
            <a:ext cx="3166918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58"/>
          <p:cNvSpPr/>
          <p:nvPr/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rgbClr val="503D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58" name="Google Shape;2058;p158"/>
          <p:cNvSpPr txBox="1">
            <a:spLocks noGrp="1"/>
          </p:cNvSpPr>
          <p:nvPr>
            <p:ph type="title"/>
          </p:nvPr>
        </p:nvSpPr>
        <p:spPr>
          <a:xfrm>
            <a:off x="482600" y="643467"/>
            <a:ext cx="2522981" cy="17280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chemeClr val="lt1"/>
                </a:solidFill>
              </a:rPr>
              <a:t>Insert Operation</a:t>
            </a:r>
            <a:endParaRPr/>
          </a:p>
        </p:txBody>
      </p:sp>
      <p:sp>
        <p:nvSpPr>
          <p:cNvPr id="2059" name="Google Shape;2059;p158"/>
          <p:cNvSpPr txBox="1"/>
          <p:nvPr/>
        </p:nvSpPr>
        <p:spPr>
          <a:xfrm>
            <a:off x="0" y="2638044"/>
            <a:ext cx="3276599" cy="34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marR="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Check if tree is empty.</a:t>
            </a:r>
            <a:endParaRPr/>
          </a:p>
          <a:p>
            <a:pPr marL="400050" marR="0" lvl="0" indent="-22860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 the tree is empty enter the </a:t>
            </a:r>
            <a:r>
              <a:rPr lang="en-US" sz="2000" b="1">
                <a:solidFill>
                  <a:srgbClr val="66FF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new node as the root node.</a:t>
            </a:r>
            <a:endParaRPr/>
          </a:p>
          <a:p>
            <a:pPr marL="400050" marR="0" lvl="0" indent="-22860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 the tree is not empty insert the new node as a leaf node by the BST insert logic.</a:t>
            </a:r>
            <a:endParaRPr/>
          </a:p>
          <a:p>
            <a:pPr marL="400050" marR="0" lvl="0" indent="-22860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After inserting slay the </a:t>
            </a:r>
            <a:r>
              <a:rPr lang="en-US" sz="20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new node</a:t>
            </a: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57150" marR="0" lvl="0" indent="6985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60" name="Google Shape;2060;p158"/>
          <p:cNvSpPr txBox="1"/>
          <p:nvPr/>
        </p:nvSpPr>
        <p:spPr>
          <a:xfrm>
            <a:off x="5943600" y="0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7</a:t>
            </a:r>
            <a:endParaRPr/>
          </a:p>
        </p:txBody>
      </p:sp>
      <p:sp>
        <p:nvSpPr>
          <p:cNvPr id="2061" name="Google Shape;2061;p158"/>
          <p:cNvSpPr txBox="1"/>
          <p:nvPr/>
        </p:nvSpPr>
        <p:spPr>
          <a:xfrm>
            <a:off x="3505200" y="2362200"/>
            <a:ext cx="2286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Splay  7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i.e. zag-zag rotation</a:t>
            </a:r>
            <a:endParaRPr/>
          </a:p>
        </p:txBody>
      </p:sp>
      <p:pic>
        <p:nvPicPr>
          <p:cNvPr id="2062" name="Google Shape;2062;p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0"/>
            <a:ext cx="2443162" cy="166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1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3400" y="3276600"/>
            <a:ext cx="2819400" cy="347188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59"/>
          <p:cNvSpPr/>
          <p:nvPr/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rgbClr val="503D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69" name="Google Shape;2069;p159"/>
          <p:cNvSpPr txBox="1">
            <a:spLocks noGrp="1"/>
          </p:cNvSpPr>
          <p:nvPr>
            <p:ph type="title"/>
          </p:nvPr>
        </p:nvSpPr>
        <p:spPr>
          <a:xfrm>
            <a:off x="482600" y="643467"/>
            <a:ext cx="2522981" cy="17280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chemeClr val="lt1"/>
                </a:solidFill>
              </a:rPr>
              <a:t>Delete Operation</a:t>
            </a:r>
            <a:endParaRPr/>
          </a:p>
        </p:txBody>
      </p:sp>
      <p:sp>
        <p:nvSpPr>
          <p:cNvPr id="2070" name="Google Shape;2070;p159"/>
          <p:cNvSpPr txBox="1"/>
          <p:nvPr/>
        </p:nvSpPr>
        <p:spPr>
          <a:xfrm>
            <a:off x="0" y="2638044"/>
            <a:ext cx="3276599" cy="34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marR="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splay tree delete operation is </a:t>
            </a:r>
            <a:r>
              <a:rPr lang="en-US" sz="2000">
                <a:solidFill>
                  <a:srgbClr val="66FF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similar to delete operation in BST</a:t>
            </a: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400050" marR="0" lvl="0" indent="-22860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Before deleting the element we need to </a:t>
            </a:r>
            <a:r>
              <a:rPr lang="en-US" sz="2000">
                <a:solidFill>
                  <a:srgbClr val="66FF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splay that node</a:t>
            </a: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400050" marR="0" lvl="0" indent="-22860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Then </a:t>
            </a:r>
            <a:r>
              <a:rPr lang="en-US" sz="2000">
                <a:solidFill>
                  <a:srgbClr val="66FF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it </a:t>
            </a: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form the root location and then join the entire tree again.</a:t>
            </a:r>
            <a:endParaRPr/>
          </a:p>
        </p:txBody>
      </p:sp>
      <p:sp>
        <p:nvSpPr>
          <p:cNvPr id="2071" name="Google Shape;2071;p159"/>
          <p:cNvSpPr txBox="1"/>
          <p:nvPr/>
        </p:nvSpPr>
        <p:spPr>
          <a:xfrm>
            <a:off x="5943600" y="0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4</a:t>
            </a:r>
            <a:endParaRPr/>
          </a:p>
        </p:txBody>
      </p:sp>
      <p:sp>
        <p:nvSpPr>
          <p:cNvPr id="2072" name="Google Shape;2072;p159"/>
          <p:cNvSpPr txBox="1"/>
          <p:nvPr/>
        </p:nvSpPr>
        <p:spPr>
          <a:xfrm>
            <a:off x="3505200" y="2362200"/>
            <a:ext cx="2286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Splay  4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i.e. zag-zig rotation</a:t>
            </a:r>
            <a:endParaRPr/>
          </a:p>
        </p:txBody>
      </p:sp>
      <p:pic>
        <p:nvPicPr>
          <p:cNvPr id="2073" name="Google Shape;2073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0" y="228600"/>
            <a:ext cx="2678699" cy="182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4" name="Google Shape;2074;p159"/>
          <p:cNvGrpSpPr/>
          <p:nvPr/>
        </p:nvGrpSpPr>
        <p:grpSpPr>
          <a:xfrm>
            <a:off x="5562600" y="2667000"/>
            <a:ext cx="3352800" cy="1790700"/>
            <a:chOff x="5562600" y="2667000"/>
            <a:chExt cx="3352800" cy="1790700"/>
          </a:xfrm>
        </p:grpSpPr>
        <p:pic>
          <p:nvPicPr>
            <p:cNvPr id="2075" name="Google Shape;2075;p1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2600" y="2667000"/>
              <a:ext cx="3352800" cy="1790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76" name="Google Shape;2076;p159"/>
            <p:cNvCxnSpPr/>
            <p:nvPr/>
          </p:nvCxnSpPr>
          <p:spPr>
            <a:xfrm flipH="1">
              <a:off x="6477000" y="2971800"/>
              <a:ext cx="609600" cy="38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7" name="Google Shape;2077;p159"/>
            <p:cNvCxnSpPr/>
            <p:nvPr/>
          </p:nvCxnSpPr>
          <p:spPr>
            <a:xfrm flipH="1">
              <a:off x="5882148" y="3628104"/>
              <a:ext cx="304800" cy="38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8" name="Google Shape;2078;p159"/>
            <p:cNvCxnSpPr/>
            <p:nvPr/>
          </p:nvCxnSpPr>
          <p:spPr>
            <a:xfrm>
              <a:off x="7391400" y="2971800"/>
              <a:ext cx="381000" cy="304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9" name="Google Shape;2079;p159"/>
            <p:cNvCxnSpPr/>
            <p:nvPr/>
          </p:nvCxnSpPr>
          <p:spPr>
            <a:xfrm>
              <a:off x="8001000" y="3505200"/>
              <a:ext cx="457200" cy="38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80" name="Google Shape;2080;p159"/>
          <p:cNvSpPr txBox="1"/>
          <p:nvPr/>
        </p:nvSpPr>
        <p:spPr>
          <a:xfrm>
            <a:off x="3581400" y="4572000"/>
            <a:ext cx="2286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 4 and join the tree again</a:t>
            </a:r>
            <a:endParaRPr/>
          </a:p>
        </p:txBody>
      </p:sp>
      <p:pic>
        <p:nvPicPr>
          <p:cNvPr id="2081" name="Google Shape;2081;p1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3600" y="4876800"/>
            <a:ext cx="28098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60"/>
          <p:cNvSpPr/>
          <p:nvPr/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rgbClr val="503D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87" name="Google Shape;2087;p160"/>
          <p:cNvSpPr txBox="1">
            <a:spLocks noGrp="1"/>
          </p:cNvSpPr>
          <p:nvPr>
            <p:ph type="title"/>
          </p:nvPr>
        </p:nvSpPr>
        <p:spPr>
          <a:xfrm>
            <a:off x="457200" y="2667000"/>
            <a:ext cx="2522981" cy="17280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chemeClr val="lt1"/>
                </a:solidFill>
              </a:rPr>
              <a:t>Search Operation</a:t>
            </a:r>
            <a:endParaRPr/>
          </a:p>
        </p:txBody>
      </p:sp>
      <p:sp>
        <p:nvSpPr>
          <p:cNvPr id="2088" name="Google Shape;2088;p160"/>
          <p:cNvSpPr txBox="1"/>
          <p:nvPr/>
        </p:nvSpPr>
        <p:spPr>
          <a:xfrm>
            <a:off x="3962400" y="1752600"/>
            <a:ext cx="4495800" cy="34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marR="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Similar to the search operation in BST.</a:t>
            </a:r>
            <a:endParaRPr/>
          </a:p>
          <a:p>
            <a:pPr marL="400050" marR="0" lvl="0" indent="-22860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Locate the node required.</a:t>
            </a:r>
            <a:endParaRPr/>
          </a:p>
          <a:p>
            <a:pPr marL="400050" marR="0" lvl="0" indent="-22860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splay the required node.</a:t>
            </a:r>
            <a:endParaRPr/>
          </a:p>
          <a:p>
            <a:pPr marL="400050" marR="0" lvl="0" indent="-5080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endParaRPr sz="2800">
              <a:solidFill>
                <a:srgbClr val="C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61"/>
          <p:cNvSpPr txBox="1"/>
          <p:nvPr/>
        </p:nvSpPr>
        <p:spPr>
          <a:xfrm>
            <a:off x="0" y="304800"/>
            <a:ext cx="1524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</a:t>
            </a:r>
            <a:endParaRPr/>
          </a:p>
        </p:txBody>
      </p:sp>
      <p:sp>
        <p:nvSpPr>
          <p:cNvPr id="2094" name="Google Shape;2094;p161"/>
          <p:cNvSpPr txBox="1"/>
          <p:nvPr/>
        </p:nvSpPr>
        <p:spPr>
          <a:xfrm>
            <a:off x="1524000" y="381000"/>
            <a:ext cx="7239000" cy="430887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Consider an empty splay tree and insert 0, 2, 4, 6, 8, 13, 11</a:t>
            </a:r>
            <a:endParaRPr/>
          </a:p>
        </p:txBody>
      </p:sp>
      <p:sp>
        <p:nvSpPr>
          <p:cNvPr id="2095" name="Google Shape;2095;p161"/>
          <p:cNvSpPr/>
          <p:nvPr/>
        </p:nvSpPr>
        <p:spPr>
          <a:xfrm>
            <a:off x="381000" y="2288233"/>
            <a:ext cx="685800" cy="6858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096" name="Google Shape;2096;p161"/>
          <p:cNvSpPr/>
          <p:nvPr/>
        </p:nvSpPr>
        <p:spPr>
          <a:xfrm>
            <a:off x="228600" y="1600200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0</a:t>
            </a:r>
            <a:endParaRPr/>
          </a:p>
        </p:txBody>
      </p:sp>
      <p:sp>
        <p:nvSpPr>
          <p:cNvPr id="2097" name="Google Shape;2097;p161"/>
          <p:cNvSpPr/>
          <p:nvPr/>
        </p:nvSpPr>
        <p:spPr>
          <a:xfrm>
            <a:off x="2438400" y="1602433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2</a:t>
            </a:r>
            <a:endParaRPr/>
          </a:p>
        </p:txBody>
      </p:sp>
      <p:grpSp>
        <p:nvGrpSpPr>
          <p:cNvPr id="2098" name="Google Shape;2098;p161"/>
          <p:cNvGrpSpPr/>
          <p:nvPr/>
        </p:nvGrpSpPr>
        <p:grpSpPr>
          <a:xfrm>
            <a:off x="2590800" y="2290466"/>
            <a:ext cx="1433052" cy="1674167"/>
            <a:chOff x="2590800" y="3202633"/>
            <a:chExt cx="1433052" cy="1674167"/>
          </a:xfrm>
        </p:grpSpPr>
        <p:sp>
          <p:nvSpPr>
            <p:cNvPr id="2099" name="Google Shape;2099;p161"/>
            <p:cNvSpPr/>
            <p:nvPr/>
          </p:nvSpPr>
          <p:spPr>
            <a:xfrm>
              <a:off x="2590800" y="3202633"/>
              <a:ext cx="685800" cy="685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  <p:sp>
          <p:nvSpPr>
            <p:cNvPr id="2100" name="Google Shape;2100;p161"/>
            <p:cNvSpPr/>
            <p:nvPr/>
          </p:nvSpPr>
          <p:spPr>
            <a:xfrm>
              <a:off x="3414252" y="4267200"/>
              <a:ext cx="609600" cy="6096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cxnSp>
          <p:nvCxnSpPr>
            <p:cNvPr id="2101" name="Google Shape;2101;p161"/>
            <p:cNvCxnSpPr/>
            <p:nvPr/>
          </p:nvCxnSpPr>
          <p:spPr>
            <a:xfrm>
              <a:off x="3133725" y="3819525"/>
              <a:ext cx="381000" cy="533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02" name="Google Shape;2102;p161"/>
          <p:cNvSpPr/>
          <p:nvPr/>
        </p:nvSpPr>
        <p:spPr>
          <a:xfrm>
            <a:off x="4267200" y="2212033"/>
            <a:ext cx="1828800" cy="99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17647"/>
            </a:schemeClr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Zag Rotation</a:t>
            </a:r>
            <a:endParaRPr/>
          </a:p>
        </p:txBody>
      </p:sp>
      <p:grpSp>
        <p:nvGrpSpPr>
          <p:cNvPr id="2103" name="Google Shape;2103;p161"/>
          <p:cNvGrpSpPr/>
          <p:nvPr/>
        </p:nvGrpSpPr>
        <p:grpSpPr>
          <a:xfrm>
            <a:off x="6477000" y="1831033"/>
            <a:ext cx="1447800" cy="1752600"/>
            <a:chOff x="6477000" y="1831033"/>
            <a:chExt cx="1447800" cy="1752600"/>
          </a:xfrm>
        </p:grpSpPr>
        <p:sp>
          <p:nvSpPr>
            <p:cNvPr id="2104" name="Google Shape;2104;p161"/>
            <p:cNvSpPr/>
            <p:nvPr/>
          </p:nvSpPr>
          <p:spPr>
            <a:xfrm>
              <a:off x="7315200" y="1831033"/>
              <a:ext cx="609600" cy="6096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cxnSp>
          <p:nvCxnSpPr>
            <p:cNvPr id="2105" name="Google Shape;2105;p161"/>
            <p:cNvCxnSpPr/>
            <p:nvPr/>
          </p:nvCxnSpPr>
          <p:spPr>
            <a:xfrm flipH="1">
              <a:off x="6934200" y="2288233"/>
              <a:ext cx="457200" cy="6096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06" name="Google Shape;2106;p161"/>
            <p:cNvSpPr/>
            <p:nvPr/>
          </p:nvSpPr>
          <p:spPr>
            <a:xfrm>
              <a:off x="6477000" y="2897833"/>
              <a:ext cx="685800" cy="685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</p:grpSp>
      <p:sp>
        <p:nvSpPr>
          <p:cNvPr id="2107" name="Google Shape;2107;p161"/>
          <p:cNvSpPr/>
          <p:nvPr/>
        </p:nvSpPr>
        <p:spPr>
          <a:xfrm>
            <a:off x="228600" y="4117033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4</a:t>
            </a:r>
            <a:endParaRPr/>
          </a:p>
        </p:txBody>
      </p:sp>
      <p:grpSp>
        <p:nvGrpSpPr>
          <p:cNvPr id="2108" name="Google Shape;2108;p161"/>
          <p:cNvGrpSpPr/>
          <p:nvPr/>
        </p:nvGrpSpPr>
        <p:grpSpPr>
          <a:xfrm>
            <a:off x="685800" y="4495800"/>
            <a:ext cx="2286000" cy="1752600"/>
            <a:chOff x="685800" y="4495800"/>
            <a:chExt cx="2286000" cy="1752600"/>
          </a:xfrm>
        </p:grpSpPr>
        <p:grpSp>
          <p:nvGrpSpPr>
            <p:cNvPr id="2109" name="Google Shape;2109;p161"/>
            <p:cNvGrpSpPr/>
            <p:nvPr/>
          </p:nvGrpSpPr>
          <p:grpSpPr>
            <a:xfrm>
              <a:off x="685800" y="4495800"/>
              <a:ext cx="1447800" cy="1752600"/>
              <a:chOff x="685800" y="5105400"/>
              <a:chExt cx="1447800" cy="1752600"/>
            </a:xfrm>
          </p:grpSpPr>
          <p:sp>
            <p:nvSpPr>
              <p:cNvPr id="2110" name="Google Shape;2110;p161"/>
              <p:cNvSpPr/>
              <p:nvPr/>
            </p:nvSpPr>
            <p:spPr>
              <a:xfrm>
                <a:off x="1524000" y="5105400"/>
                <a:ext cx="609600" cy="6096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/>
              </a:p>
            </p:txBody>
          </p:sp>
          <p:cxnSp>
            <p:nvCxnSpPr>
              <p:cNvPr id="2111" name="Google Shape;2111;p161"/>
              <p:cNvCxnSpPr/>
              <p:nvPr/>
            </p:nvCxnSpPr>
            <p:spPr>
              <a:xfrm flipH="1">
                <a:off x="1143000" y="5562600"/>
                <a:ext cx="457200" cy="6096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12" name="Google Shape;2112;p161"/>
              <p:cNvSpPr/>
              <p:nvPr/>
            </p:nvSpPr>
            <p:spPr>
              <a:xfrm>
                <a:off x="685800" y="6172200"/>
                <a:ext cx="685800" cy="6858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</p:grpSp>
        <p:sp>
          <p:nvSpPr>
            <p:cNvPr id="2113" name="Google Shape;2113;p161"/>
            <p:cNvSpPr/>
            <p:nvPr/>
          </p:nvSpPr>
          <p:spPr>
            <a:xfrm>
              <a:off x="2362200" y="5562600"/>
              <a:ext cx="609600" cy="6096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cxnSp>
          <p:nvCxnSpPr>
            <p:cNvPr id="2114" name="Google Shape;2114;p161"/>
            <p:cNvCxnSpPr/>
            <p:nvPr/>
          </p:nvCxnSpPr>
          <p:spPr>
            <a:xfrm>
              <a:off x="2081673" y="4962525"/>
              <a:ext cx="509127" cy="676275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15" name="Google Shape;2115;p161"/>
          <p:cNvSpPr/>
          <p:nvPr/>
        </p:nvSpPr>
        <p:spPr>
          <a:xfrm>
            <a:off x="3429000" y="4800600"/>
            <a:ext cx="1828800" cy="99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17647"/>
            </a:schemeClr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Zag Rotation</a:t>
            </a:r>
            <a:endParaRPr/>
          </a:p>
        </p:txBody>
      </p:sp>
      <p:grpSp>
        <p:nvGrpSpPr>
          <p:cNvPr id="2116" name="Google Shape;2116;p161"/>
          <p:cNvGrpSpPr/>
          <p:nvPr/>
        </p:nvGrpSpPr>
        <p:grpSpPr>
          <a:xfrm>
            <a:off x="5791200" y="4267200"/>
            <a:ext cx="2145632" cy="2362200"/>
            <a:chOff x="5791200" y="4267200"/>
            <a:chExt cx="2145632" cy="2362200"/>
          </a:xfrm>
        </p:grpSpPr>
        <p:grpSp>
          <p:nvGrpSpPr>
            <p:cNvPr id="2117" name="Google Shape;2117;p161"/>
            <p:cNvGrpSpPr/>
            <p:nvPr/>
          </p:nvGrpSpPr>
          <p:grpSpPr>
            <a:xfrm>
              <a:off x="5791200" y="4267200"/>
              <a:ext cx="2145632" cy="2362200"/>
              <a:chOff x="5791200" y="4267200"/>
              <a:chExt cx="2145632" cy="2362200"/>
            </a:xfrm>
          </p:grpSpPr>
          <p:grpSp>
            <p:nvGrpSpPr>
              <p:cNvPr id="2118" name="Google Shape;2118;p161"/>
              <p:cNvGrpSpPr/>
              <p:nvPr/>
            </p:nvGrpSpPr>
            <p:grpSpPr>
              <a:xfrm>
                <a:off x="5791200" y="5105400"/>
                <a:ext cx="1295400" cy="1524000"/>
                <a:chOff x="6477000" y="1831033"/>
                <a:chExt cx="1447800" cy="1752600"/>
              </a:xfrm>
            </p:grpSpPr>
            <p:sp>
              <p:nvSpPr>
                <p:cNvPr id="2119" name="Google Shape;2119;p161"/>
                <p:cNvSpPr/>
                <p:nvPr/>
              </p:nvSpPr>
              <p:spPr>
                <a:xfrm>
                  <a:off x="7315200" y="1831033"/>
                  <a:ext cx="609600" cy="609600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</a:t>
                  </a:r>
                  <a:endParaRPr/>
                </a:p>
              </p:txBody>
            </p:sp>
            <p:cxnSp>
              <p:nvCxnSpPr>
                <p:cNvPr id="2120" name="Google Shape;2120;p161"/>
                <p:cNvCxnSpPr/>
                <p:nvPr/>
              </p:nvCxnSpPr>
              <p:spPr>
                <a:xfrm flipH="1">
                  <a:off x="6934200" y="2288233"/>
                  <a:ext cx="457200" cy="609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121" name="Google Shape;2121;p161"/>
                <p:cNvSpPr/>
                <p:nvPr/>
              </p:nvSpPr>
              <p:spPr>
                <a:xfrm>
                  <a:off x="6477000" y="2897833"/>
                  <a:ext cx="685800" cy="685800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0</a:t>
                  </a:r>
                  <a:endParaRPr/>
                </a:p>
              </p:txBody>
            </p:sp>
          </p:grpSp>
          <p:sp>
            <p:nvSpPr>
              <p:cNvPr id="2122" name="Google Shape;2122;p161"/>
              <p:cNvSpPr/>
              <p:nvPr/>
            </p:nvSpPr>
            <p:spPr>
              <a:xfrm>
                <a:off x="7391400" y="4267200"/>
                <a:ext cx="545432" cy="530087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/>
              </a:p>
            </p:txBody>
          </p:sp>
        </p:grpSp>
        <p:cxnSp>
          <p:nvCxnSpPr>
            <p:cNvPr id="2123" name="Google Shape;2123;p161"/>
            <p:cNvCxnSpPr/>
            <p:nvPr/>
          </p:nvCxnSpPr>
          <p:spPr>
            <a:xfrm flipH="1">
              <a:off x="7050506" y="4664765"/>
              <a:ext cx="409074" cy="530087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62"/>
          <p:cNvSpPr txBox="1"/>
          <p:nvPr/>
        </p:nvSpPr>
        <p:spPr>
          <a:xfrm>
            <a:off x="0" y="304800"/>
            <a:ext cx="1524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</a:t>
            </a:r>
            <a:endParaRPr/>
          </a:p>
        </p:txBody>
      </p:sp>
      <p:sp>
        <p:nvSpPr>
          <p:cNvPr id="2129" name="Google Shape;2129;p162"/>
          <p:cNvSpPr txBox="1"/>
          <p:nvPr/>
        </p:nvSpPr>
        <p:spPr>
          <a:xfrm>
            <a:off x="1524000" y="381000"/>
            <a:ext cx="7239000" cy="430887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Consider an empty splay tree and insert 0, 2, 4, 6, 8, 13, 11</a:t>
            </a:r>
            <a:endParaRPr/>
          </a:p>
        </p:txBody>
      </p:sp>
      <p:sp>
        <p:nvSpPr>
          <p:cNvPr id="2130" name="Google Shape;2130;p162"/>
          <p:cNvSpPr/>
          <p:nvPr/>
        </p:nvSpPr>
        <p:spPr>
          <a:xfrm>
            <a:off x="2362200" y="2209800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6</a:t>
            </a:r>
            <a:endParaRPr/>
          </a:p>
        </p:txBody>
      </p:sp>
      <p:sp>
        <p:nvSpPr>
          <p:cNvPr id="2131" name="Google Shape;2131;p162"/>
          <p:cNvSpPr/>
          <p:nvPr/>
        </p:nvSpPr>
        <p:spPr>
          <a:xfrm>
            <a:off x="6629400" y="1905000"/>
            <a:ext cx="1828800" cy="99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17647"/>
            </a:schemeClr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Zag Rotation</a:t>
            </a:r>
            <a:endParaRPr/>
          </a:p>
        </p:txBody>
      </p:sp>
      <p:grpSp>
        <p:nvGrpSpPr>
          <p:cNvPr id="2132" name="Google Shape;2132;p162"/>
          <p:cNvGrpSpPr/>
          <p:nvPr/>
        </p:nvGrpSpPr>
        <p:grpSpPr>
          <a:xfrm>
            <a:off x="228600" y="1219200"/>
            <a:ext cx="2145632" cy="2362200"/>
            <a:chOff x="228600" y="1219200"/>
            <a:chExt cx="2145632" cy="2362200"/>
          </a:xfrm>
        </p:grpSpPr>
        <p:grpSp>
          <p:nvGrpSpPr>
            <p:cNvPr id="2133" name="Google Shape;2133;p162"/>
            <p:cNvGrpSpPr/>
            <p:nvPr/>
          </p:nvGrpSpPr>
          <p:grpSpPr>
            <a:xfrm>
              <a:off x="228600" y="1219200"/>
              <a:ext cx="2145632" cy="2362200"/>
              <a:chOff x="5791200" y="4267200"/>
              <a:chExt cx="2145632" cy="2362200"/>
            </a:xfrm>
          </p:grpSpPr>
          <p:grpSp>
            <p:nvGrpSpPr>
              <p:cNvPr id="2134" name="Google Shape;2134;p162"/>
              <p:cNvGrpSpPr/>
              <p:nvPr/>
            </p:nvGrpSpPr>
            <p:grpSpPr>
              <a:xfrm>
                <a:off x="5791200" y="5105400"/>
                <a:ext cx="1295400" cy="1524000"/>
                <a:chOff x="6477000" y="1831033"/>
                <a:chExt cx="1447800" cy="1752600"/>
              </a:xfrm>
            </p:grpSpPr>
            <p:sp>
              <p:nvSpPr>
                <p:cNvPr id="2135" name="Google Shape;2135;p162"/>
                <p:cNvSpPr/>
                <p:nvPr/>
              </p:nvSpPr>
              <p:spPr>
                <a:xfrm>
                  <a:off x="7315200" y="1831033"/>
                  <a:ext cx="609600" cy="609600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</a:t>
                  </a:r>
                  <a:endParaRPr/>
                </a:p>
              </p:txBody>
            </p:sp>
            <p:cxnSp>
              <p:nvCxnSpPr>
                <p:cNvPr id="2136" name="Google Shape;2136;p162"/>
                <p:cNvCxnSpPr/>
                <p:nvPr/>
              </p:nvCxnSpPr>
              <p:spPr>
                <a:xfrm flipH="1">
                  <a:off x="6934200" y="2288233"/>
                  <a:ext cx="457200" cy="6096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137" name="Google Shape;2137;p162"/>
                <p:cNvSpPr/>
                <p:nvPr/>
              </p:nvSpPr>
              <p:spPr>
                <a:xfrm>
                  <a:off x="6477000" y="2897833"/>
                  <a:ext cx="685800" cy="685800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0</a:t>
                  </a:r>
                  <a:endParaRPr/>
                </a:p>
              </p:txBody>
            </p:sp>
          </p:grpSp>
          <p:sp>
            <p:nvSpPr>
              <p:cNvPr id="2138" name="Google Shape;2138;p162"/>
              <p:cNvSpPr/>
              <p:nvPr/>
            </p:nvSpPr>
            <p:spPr>
              <a:xfrm>
                <a:off x="7391400" y="4267200"/>
                <a:ext cx="545432" cy="530087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/>
              </a:p>
            </p:txBody>
          </p:sp>
        </p:grpSp>
        <p:cxnSp>
          <p:nvCxnSpPr>
            <p:cNvPr id="2139" name="Google Shape;2139;p162"/>
            <p:cNvCxnSpPr/>
            <p:nvPr/>
          </p:nvCxnSpPr>
          <p:spPr>
            <a:xfrm flipH="1">
              <a:off x="1447800" y="1600200"/>
              <a:ext cx="409074" cy="530087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40" name="Google Shape;2140;p162"/>
          <p:cNvGrpSpPr/>
          <p:nvPr/>
        </p:nvGrpSpPr>
        <p:grpSpPr>
          <a:xfrm>
            <a:off x="3200400" y="990600"/>
            <a:ext cx="2971800" cy="2362200"/>
            <a:chOff x="3200400" y="1219200"/>
            <a:chExt cx="2971800" cy="2362200"/>
          </a:xfrm>
        </p:grpSpPr>
        <p:grpSp>
          <p:nvGrpSpPr>
            <p:cNvPr id="2141" name="Google Shape;2141;p162"/>
            <p:cNvGrpSpPr/>
            <p:nvPr/>
          </p:nvGrpSpPr>
          <p:grpSpPr>
            <a:xfrm>
              <a:off x="3200400" y="1219200"/>
              <a:ext cx="2145632" cy="2362200"/>
              <a:chOff x="228600" y="1219200"/>
              <a:chExt cx="2145632" cy="2362200"/>
            </a:xfrm>
          </p:grpSpPr>
          <p:grpSp>
            <p:nvGrpSpPr>
              <p:cNvPr id="2142" name="Google Shape;2142;p162"/>
              <p:cNvGrpSpPr/>
              <p:nvPr/>
            </p:nvGrpSpPr>
            <p:grpSpPr>
              <a:xfrm>
                <a:off x="228600" y="1219200"/>
                <a:ext cx="2145632" cy="2362200"/>
                <a:chOff x="5791200" y="4267200"/>
                <a:chExt cx="2145632" cy="2362200"/>
              </a:xfrm>
            </p:grpSpPr>
            <p:grpSp>
              <p:nvGrpSpPr>
                <p:cNvPr id="2143" name="Google Shape;2143;p162"/>
                <p:cNvGrpSpPr/>
                <p:nvPr/>
              </p:nvGrpSpPr>
              <p:grpSpPr>
                <a:xfrm>
                  <a:off x="5791200" y="5105400"/>
                  <a:ext cx="1295400" cy="1524000"/>
                  <a:chOff x="6477000" y="1831033"/>
                  <a:chExt cx="1447800" cy="1752600"/>
                </a:xfrm>
              </p:grpSpPr>
              <p:sp>
                <p:nvSpPr>
                  <p:cNvPr id="2144" name="Google Shape;2144;p162"/>
                  <p:cNvSpPr/>
                  <p:nvPr/>
                </p:nvSpPr>
                <p:spPr>
                  <a:xfrm>
                    <a:off x="7315200" y="1831033"/>
                    <a:ext cx="609600" cy="6096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3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2</a:t>
                    </a:r>
                    <a:endParaRPr/>
                  </a:p>
                </p:txBody>
              </p:sp>
              <p:cxnSp>
                <p:nvCxnSpPr>
                  <p:cNvPr id="2145" name="Google Shape;2145;p162"/>
                  <p:cNvCxnSpPr/>
                  <p:nvPr/>
                </p:nvCxnSpPr>
                <p:spPr>
                  <a:xfrm flipH="1">
                    <a:off x="6934200" y="2288233"/>
                    <a:ext cx="457200" cy="6096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46" name="Google Shape;2146;p162"/>
                  <p:cNvSpPr/>
                  <p:nvPr/>
                </p:nvSpPr>
                <p:spPr>
                  <a:xfrm>
                    <a:off x="6477000" y="2897833"/>
                    <a:ext cx="685800" cy="6858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3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0</a:t>
                    </a:r>
                    <a:endParaRPr/>
                  </a:p>
                </p:txBody>
              </p:sp>
            </p:grpSp>
            <p:sp>
              <p:nvSpPr>
                <p:cNvPr id="2147" name="Google Shape;2147;p162"/>
                <p:cNvSpPr/>
                <p:nvPr/>
              </p:nvSpPr>
              <p:spPr>
                <a:xfrm>
                  <a:off x="7391400" y="4267200"/>
                  <a:ext cx="545432" cy="530087"/>
                </a:xfrm>
                <a:prstGeom prst="ellipse">
                  <a:avLst/>
                </a:prstGeom>
                <a:solidFill>
                  <a:srgbClr val="FFFF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</a:t>
                  </a:r>
                  <a:endParaRPr/>
                </a:p>
              </p:txBody>
            </p:sp>
          </p:grpSp>
          <p:cxnSp>
            <p:nvCxnSpPr>
              <p:cNvPr id="2148" name="Google Shape;2148;p162"/>
              <p:cNvCxnSpPr/>
              <p:nvPr/>
            </p:nvCxnSpPr>
            <p:spPr>
              <a:xfrm flipH="1">
                <a:off x="1447800" y="1600200"/>
                <a:ext cx="409074" cy="530087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149" name="Google Shape;2149;p162"/>
            <p:cNvSpPr/>
            <p:nvPr/>
          </p:nvSpPr>
          <p:spPr>
            <a:xfrm>
              <a:off x="5562600" y="2209800"/>
              <a:ext cx="609600" cy="6096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cxnSp>
          <p:nvCxnSpPr>
            <p:cNvPr id="2150" name="Google Shape;2150;p162"/>
            <p:cNvCxnSpPr/>
            <p:nvPr/>
          </p:nvCxnSpPr>
          <p:spPr>
            <a:xfrm>
              <a:off x="5282073" y="1609725"/>
              <a:ext cx="509127" cy="676275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51" name="Google Shape;2151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974157"/>
            <a:ext cx="2819400" cy="28838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62"/>
          <p:cNvSpPr/>
          <p:nvPr/>
        </p:nvSpPr>
        <p:spPr>
          <a:xfrm>
            <a:off x="2438400" y="5410200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8</a:t>
            </a:r>
            <a:endParaRPr/>
          </a:p>
        </p:txBody>
      </p:sp>
      <p:pic>
        <p:nvPicPr>
          <p:cNvPr id="2153" name="Google Shape;2153;p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000" y="3962400"/>
            <a:ext cx="3416335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62"/>
          <p:cNvSpPr/>
          <p:nvPr/>
        </p:nvSpPr>
        <p:spPr>
          <a:xfrm>
            <a:off x="6858000" y="5334000"/>
            <a:ext cx="1828800" cy="99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17647"/>
            </a:schemeClr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Zag Rotation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" name="Google Shape;2159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3248025"/>
            <a:ext cx="3577379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63"/>
          <p:cNvSpPr txBox="1"/>
          <p:nvPr/>
        </p:nvSpPr>
        <p:spPr>
          <a:xfrm>
            <a:off x="0" y="76200"/>
            <a:ext cx="1524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</a:t>
            </a:r>
            <a:endParaRPr/>
          </a:p>
        </p:txBody>
      </p:sp>
      <p:sp>
        <p:nvSpPr>
          <p:cNvPr id="2161" name="Google Shape;2161;p163"/>
          <p:cNvSpPr txBox="1"/>
          <p:nvPr/>
        </p:nvSpPr>
        <p:spPr>
          <a:xfrm>
            <a:off x="1524000" y="152400"/>
            <a:ext cx="7239000" cy="430887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Consider an empty splay tree and insert 0, 2, 4, 6, 8, 13, 11</a:t>
            </a:r>
            <a:endParaRPr/>
          </a:p>
        </p:txBody>
      </p:sp>
      <p:pic>
        <p:nvPicPr>
          <p:cNvPr id="2162" name="Google Shape;2162;p1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685800"/>
            <a:ext cx="3016102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163"/>
          <p:cNvSpPr/>
          <p:nvPr/>
        </p:nvSpPr>
        <p:spPr>
          <a:xfrm>
            <a:off x="3429000" y="1905000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13</a:t>
            </a:r>
            <a:endParaRPr/>
          </a:p>
        </p:txBody>
      </p:sp>
      <p:pic>
        <p:nvPicPr>
          <p:cNvPr id="2164" name="Google Shape;2164;p1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9200" y="838200"/>
            <a:ext cx="2959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5" name="Google Shape;2165;p163"/>
          <p:cNvSpPr/>
          <p:nvPr/>
        </p:nvSpPr>
        <p:spPr>
          <a:xfrm>
            <a:off x="6629400" y="2286000"/>
            <a:ext cx="1828800" cy="99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17647"/>
            </a:schemeClr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Zag Rotation</a:t>
            </a:r>
            <a:endParaRPr/>
          </a:p>
        </p:txBody>
      </p:sp>
      <p:pic>
        <p:nvPicPr>
          <p:cNvPr id="2166" name="Google Shape;2166;p1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19600" y="3429000"/>
            <a:ext cx="3627438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63"/>
          <p:cNvSpPr/>
          <p:nvPr/>
        </p:nvSpPr>
        <p:spPr>
          <a:xfrm>
            <a:off x="6400800" y="5715000"/>
            <a:ext cx="1828800" cy="99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17647"/>
            </a:schemeClr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Zag-Zig Rotation</a:t>
            </a:r>
            <a:endParaRPr/>
          </a:p>
        </p:txBody>
      </p:sp>
      <p:sp>
        <p:nvSpPr>
          <p:cNvPr id="2168" name="Google Shape;2168;p163"/>
          <p:cNvSpPr/>
          <p:nvPr/>
        </p:nvSpPr>
        <p:spPr>
          <a:xfrm>
            <a:off x="3276600" y="4953000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11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64"/>
          <p:cNvSpPr txBox="1"/>
          <p:nvPr/>
        </p:nvSpPr>
        <p:spPr>
          <a:xfrm>
            <a:off x="0" y="76200"/>
            <a:ext cx="1524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</a:t>
            </a:r>
            <a:endParaRPr/>
          </a:p>
        </p:txBody>
      </p:sp>
      <p:sp>
        <p:nvSpPr>
          <p:cNvPr id="2174" name="Google Shape;2174;p164"/>
          <p:cNvSpPr txBox="1"/>
          <p:nvPr/>
        </p:nvSpPr>
        <p:spPr>
          <a:xfrm>
            <a:off x="1524000" y="635913"/>
            <a:ext cx="7239000" cy="430887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Consider an empty splay tree and insert 0, 2, 4, 6, 8, 13, 11</a:t>
            </a:r>
            <a:endParaRPr/>
          </a:p>
        </p:txBody>
      </p:sp>
      <p:pic>
        <p:nvPicPr>
          <p:cNvPr id="2175" name="Google Shape;2175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057400"/>
            <a:ext cx="3627438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64"/>
          <p:cNvSpPr/>
          <p:nvPr/>
        </p:nvSpPr>
        <p:spPr>
          <a:xfrm>
            <a:off x="2514600" y="4267200"/>
            <a:ext cx="1828800" cy="99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17647"/>
            </a:schemeClr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Zag-Zig Rotation</a:t>
            </a:r>
            <a:endParaRPr/>
          </a:p>
        </p:txBody>
      </p:sp>
      <p:pic>
        <p:nvPicPr>
          <p:cNvPr id="2177" name="Google Shape;2177;p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200" y="2438400"/>
            <a:ext cx="3975887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Symbol Table types</a:t>
            </a: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537448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>
                <a:solidFill>
                  <a:srgbClr val="C00000"/>
                </a:solidFill>
              </a:rPr>
              <a:t>Static symbol table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Stores the </a:t>
            </a:r>
            <a:r>
              <a:rPr lang="en-US" sz="2000">
                <a:solidFill>
                  <a:srgbClr val="0000CC"/>
                </a:solidFill>
              </a:rPr>
              <a:t>fixed amount </a:t>
            </a:r>
            <a:r>
              <a:rPr lang="en-US" sz="2000"/>
              <a:t>of information.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>
                <a:solidFill>
                  <a:srgbClr val="0000CC"/>
                </a:solidFill>
              </a:rPr>
              <a:t>No insertion and</a:t>
            </a:r>
            <a:r>
              <a:rPr lang="en-US" sz="2000"/>
              <a:t> deletion of any entry.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Example – OBST  with fixed set of identifiers, to built minimum cost tree.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Huffman code can also be implemented using static symbol  table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>
                <a:solidFill>
                  <a:srgbClr val="C00000"/>
                </a:solidFill>
              </a:rPr>
              <a:t>Dynamic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Stores the </a:t>
            </a:r>
            <a:r>
              <a:rPr lang="en-US" sz="2000">
                <a:solidFill>
                  <a:srgbClr val="0000CC"/>
                </a:solidFill>
              </a:rPr>
              <a:t>dynamic information</a:t>
            </a:r>
            <a:r>
              <a:rPr lang="en-US" sz="2000"/>
              <a:t>.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Entries are </a:t>
            </a:r>
            <a:r>
              <a:rPr lang="en-US" sz="2000">
                <a:solidFill>
                  <a:srgbClr val="0000CC"/>
                </a:solidFill>
              </a:rPr>
              <a:t>constantly changing </a:t>
            </a:r>
            <a:r>
              <a:rPr lang="en-US" sz="2000"/>
              <a:t>with frequent insertions and deletions of nodes.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Example – AVL tree i.e. height-balance tree.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320"/>
              <a:buChar char="◻"/>
            </a:pPr>
            <a:r>
              <a:rPr lang="en-US" sz="2200">
                <a:solidFill>
                  <a:srgbClr val="0000CC"/>
                </a:solidFill>
              </a:rPr>
              <a:t>Used to implement static and/or dynamic data structures.</a:t>
            </a: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15</a:t>
            </a:fld>
            <a:endParaRPr sz="119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6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Red Black Trees</a:t>
            </a:r>
            <a:endParaRPr/>
          </a:p>
        </p:txBody>
      </p:sp>
      <p:sp>
        <p:nvSpPr>
          <p:cNvPr id="2183" name="Google Shape;2183;p165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610600" cy="489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Red - Black Tree is another variant of </a:t>
            </a:r>
            <a:r>
              <a:rPr lang="en-US" sz="2300">
                <a:solidFill>
                  <a:srgbClr val="0000CC"/>
                </a:solidFill>
              </a:rPr>
              <a:t>self-balancing</a:t>
            </a:r>
            <a:r>
              <a:rPr lang="en-US" sz="2300"/>
              <a:t> Binary Search Tree in which every node is colored either </a:t>
            </a:r>
            <a:r>
              <a:rPr lang="en-US" sz="2300" b="1">
                <a:solidFill>
                  <a:srgbClr val="FF0000"/>
                </a:solidFill>
              </a:rPr>
              <a:t>RED</a:t>
            </a:r>
            <a:r>
              <a:rPr lang="en-US" sz="2300"/>
              <a:t> or </a:t>
            </a:r>
            <a:r>
              <a:rPr lang="en-US" sz="2300" b="1"/>
              <a:t>BLACK</a:t>
            </a:r>
            <a:r>
              <a:rPr lang="en-US" sz="2300"/>
              <a:t>. </a:t>
            </a:r>
            <a:endParaRPr/>
          </a:p>
          <a:p>
            <a:pPr marL="320040" lvl="0" indent="-320040" algn="just" rtl="0">
              <a:spcBef>
                <a:spcPts val="20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Used in process scheduling in Linux kernels, databases, dictionaries, and web searching.</a:t>
            </a:r>
            <a:endParaRPr/>
          </a:p>
          <a:p>
            <a:pPr marL="320040" lvl="0" indent="-320040" algn="just" rtl="0">
              <a:spcBef>
                <a:spcPts val="200"/>
              </a:spcBef>
              <a:spcAft>
                <a:spcPts val="0"/>
              </a:spcAft>
              <a:buSzPts val="1380"/>
              <a:buChar char="◻"/>
            </a:pPr>
            <a:r>
              <a:rPr lang="en-US" sz="2300" b="1"/>
              <a:t>Properties of Red Black Tree</a:t>
            </a:r>
            <a:endParaRPr/>
          </a:p>
          <a:p>
            <a:pPr marL="640080" lvl="1" indent="-274320" algn="just" rtl="0">
              <a:spcBef>
                <a:spcPts val="200"/>
              </a:spcBef>
              <a:spcAft>
                <a:spcPts val="0"/>
              </a:spcAft>
              <a:buSzPts val="1610"/>
              <a:buChar char="🞑"/>
            </a:pPr>
            <a:r>
              <a:rPr lang="en-US" sz="2300" b="1">
                <a:solidFill>
                  <a:srgbClr val="0000CC"/>
                </a:solidFill>
              </a:rPr>
              <a:t>Tree Property: </a:t>
            </a:r>
            <a:r>
              <a:rPr lang="en-US" sz="2300"/>
              <a:t>Red - Black Tree must be a Binary Search Tree. </a:t>
            </a:r>
            <a:endParaRPr/>
          </a:p>
          <a:p>
            <a:pPr marL="640080" lvl="1" indent="-274320" algn="just" rtl="0">
              <a:spcBef>
                <a:spcPts val="200"/>
              </a:spcBef>
              <a:spcAft>
                <a:spcPts val="0"/>
              </a:spcAft>
              <a:buSzPts val="1610"/>
              <a:buChar char="🞑"/>
            </a:pPr>
            <a:r>
              <a:rPr lang="en-US" sz="2300" b="1">
                <a:solidFill>
                  <a:srgbClr val="0000CC"/>
                </a:solidFill>
              </a:rPr>
              <a:t>Root Property</a:t>
            </a:r>
            <a:r>
              <a:rPr lang="en-US" sz="2300" b="1"/>
              <a:t>:</a:t>
            </a:r>
            <a:r>
              <a:rPr lang="en-US" sz="2300"/>
              <a:t> The ROOT node must be colored BLACK.</a:t>
            </a:r>
            <a:endParaRPr/>
          </a:p>
          <a:p>
            <a:pPr marL="640080" lvl="1" indent="-274320" algn="just" rtl="0">
              <a:spcBef>
                <a:spcPts val="200"/>
              </a:spcBef>
              <a:spcAft>
                <a:spcPts val="0"/>
              </a:spcAft>
              <a:buSzPts val="1610"/>
              <a:buChar char="🞑"/>
            </a:pPr>
            <a:r>
              <a:rPr lang="en-US" sz="2300" b="1">
                <a:solidFill>
                  <a:srgbClr val="0000CC"/>
                </a:solidFill>
              </a:rPr>
              <a:t>Internal Property</a:t>
            </a:r>
            <a:r>
              <a:rPr lang="en-US" sz="2300" b="1"/>
              <a:t>:</a:t>
            </a:r>
            <a:r>
              <a:rPr lang="en-US" sz="2300"/>
              <a:t> The children of Red node are BLACK. </a:t>
            </a:r>
            <a:endParaRPr/>
          </a:p>
          <a:p>
            <a:pPr marL="640080" lvl="1" indent="-274320" algn="just" rtl="0">
              <a:spcBef>
                <a:spcPts val="200"/>
              </a:spcBef>
              <a:spcAft>
                <a:spcPts val="0"/>
              </a:spcAft>
              <a:buSzPts val="1610"/>
              <a:buChar char="🞑"/>
            </a:pPr>
            <a:r>
              <a:rPr lang="en-US" sz="2300" b="1">
                <a:solidFill>
                  <a:srgbClr val="0000CC"/>
                </a:solidFill>
              </a:rPr>
              <a:t>External Property: </a:t>
            </a:r>
            <a:r>
              <a:rPr lang="en-US" sz="2300"/>
              <a:t>Every leaf must be colored BLACK.</a:t>
            </a:r>
            <a:endParaRPr/>
          </a:p>
          <a:p>
            <a:pPr marL="640080" lvl="1" indent="-274320" algn="just" rtl="0">
              <a:spcBef>
                <a:spcPts val="200"/>
              </a:spcBef>
              <a:spcAft>
                <a:spcPts val="0"/>
              </a:spcAft>
              <a:buSzPts val="1610"/>
              <a:buChar char="🞑"/>
            </a:pPr>
            <a:r>
              <a:rPr lang="en-US" sz="2300" b="1">
                <a:solidFill>
                  <a:srgbClr val="0000CC"/>
                </a:solidFill>
              </a:rPr>
              <a:t>Path Property </a:t>
            </a:r>
            <a:r>
              <a:rPr lang="en-US" sz="2300"/>
              <a:t>: In all the paths of the tree, there should be same number of BLACK nodes. </a:t>
            </a:r>
            <a:endParaRPr/>
          </a:p>
          <a:p>
            <a:pPr marL="640080" lvl="1" indent="-274320" algn="just" rtl="0">
              <a:spcBef>
                <a:spcPts val="200"/>
              </a:spcBef>
              <a:spcAft>
                <a:spcPts val="0"/>
              </a:spcAft>
              <a:buSzPts val="1610"/>
              <a:buChar char="🞑"/>
            </a:pPr>
            <a:r>
              <a:rPr lang="en-US" sz="2300" b="1">
                <a:solidFill>
                  <a:srgbClr val="0000CC"/>
                </a:solidFill>
              </a:rPr>
              <a:t>Depth Property: </a:t>
            </a:r>
            <a:r>
              <a:rPr lang="en-US" sz="2300"/>
              <a:t>Every leaf node has same BLACK depth.</a:t>
            </a:r>
            <a:endParaRPr sz="2300" b="1">
              <a:solidFill>
                <a:srgbClr val="0000CC"/>
              </a:solidFill>
            </a:endParaRPr>
          </a:p>
          <a:p>
            <a:pPr marL="640080" lvl="1" indent="-274320" algn="just" rtl="0">
              <a:spcBef>
                <a:spcPts val="200"/>
              </a:spcBef>
              <a:spcAft>
                <a:spcPts val="0"/>
              </a:spcAft>
              <a:buSzPts val="1610"/>
              <a:buChar char="🞑"/>
            </a:pPr>
            <a:r>
              <a:rPr lang="en-US" sz="2300" b="1">
                <a:solidFill>
                  <a:srgbClr val="0000CC"/>
                </a:solidFill>
              </a:rPr>
              <a:t>Addition Property</a:t>
            </a:r>
            <a:r>
              <a:rPr lang="en-US" sz="2300" b="1"/>
              <a:t>:</a:t>
            </a:r>
            <a:r>
              <a:rPr lang="en-US" sz="2300"/>
              <a:t> Every new node must be inserted with RED color. </a:t>
            </a:r>
            <a:endParaRPr/>
          </a:p>
        </p:txBody>
      </p:sp>
      <p:pic>
        <p:nvPicPr>
          <p:cNvPr id="2184" name="Google Shape;2184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5201" y="-1"/>
            <a:ext cx="1828800" cy="16015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16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Example Red Black Trees</a:t>
            </a:r>
            <a:endParaRPr/>
          </a:p>
        </p:txBody>
      </p:sp>
      <p:sp>
        <p:nvSpPr>
          <p:cNvPr id="2190" name="Google Shape;2190;p166"/>
          <p:cNvSpPr/>
          <p:nvPr/>
        </p:nvSpPr>
        <p:spPr>
          <a:xfrm>
            <a:off x="3341688" y="2209800"/>
            <a:ext cx="465137" cy="449262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26</a:t>
            </a:r>
            <a:endParaRPr/>
          </a:p>
        </p:txBody>
      </p:sp>
      <p:sp>
        <p:nvSpPr>
          <p:cNvPr id="2191" name="Google Shape;2191;p166"/>
          <p:cNvSpPr/>
          <p:nvPr/>
        </p:nvSpPr>
        <p:spPr>
          <a:xfrm>
            <a:off x="2209800" y="2889250"/>
            <a:ext cx="465138" cy="449262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2192" name="Google Shape;2192;p166"/>
          <p:cNvSpPr/>
          <p:nvPr/>
        </p:nvSpPr>
        <p:spPr>
          <a:xfrm>
            <a:off x="4471988" y="2889250"/>
            <a:ext cx="465137" cy="449262"/>
          </a:xfrm>
          <a:prstGeom prst="ellipse">
            <a:avLst/>
          </a:prstGeom>
          <a:noFill/>
          <a:ln w="38100" cap="flat" cmpd="sng">
            <a:solidFill>
              <a:srgbClr val="DD01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41</a:t>
            </a:r>
            <a:endParaRPr/>
          </a:p>
        </p:txBody>
      </p:sp>
      <p:sp>
        <p:nvSpPr>
          <p:cNvPr id="2193" name="Google Shape;2193;p166"/>
          <p:cNvSpPr/>
          <p:nvPr/>
        </p:nvSpPr>
        <p:spPr>
          <a:xfrm>
            <a:off x="3341688" y="3594100"/>
            <a:ext cx="465137" cy="449262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</a:t>
            </a:r>
            <a:endParaRPr/>
          </a:p>
        </p:txBody>
      </p:sp>
      <p:sp>
        <p:nvSpPr>
          <p:cNvPr id="2194" name="Google Shape;2194;p166"/>
          <p:cNvSpPr/>
          <p:nvPr/>
        </p:nvSpPr>
        <p:spPr>
          <a:xfrm>
            <a:off x="5591175" y="3594100"/>
            <a:ext cx="465138" cy="449262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47</a:t>
            </a:r>
            <a:endParaRPr/>
          </a:p>
        </p:txBody>
      </p:sp>
      <p:sp>
        <p:nvSpPr>
          <p:cNvPr id="2195" name="Google Shape;2195;p166"/>
          <p:cNvSpPr/>
          <p:nvPr/>
        </p:nvSpPr>
        <p:spPr>
          <a:xfrm>
            <a:off x="4356100" y="4273550"/>
            <a:ext cx="465138" cy="449262"/>
          </a:xfrm>
          <a:prstGeom prst="ellipse">
            <a:avLst/>
          </a:prstGeom>
          <a:noFill/>
          <a:ln w="38100" cap="flat" cmpd="sng">
            <a:solidFill>
              <a:srgbClr val="DD01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38</a:t>
            </a:r>
            <a:endParaRPr/>
          </a:p>
        </p:txBody>
      </p:sp>
      <p:sp>
        <p:nvSpPr>
          <p:cNvPr id="2196" name="Google Shape;2196;p166"/>
          <p:cNvSpPr/>
          <p:nvPr/>
        </p:nvSpPr>
        <p:spPr>
          <a:xfrm>
            <a:off x="6605588" y="4273550"/>
            <a:ext cx="465137" cy="449262"/>
          </a:xfrm>
          <a:prstGeom prst="ellipse">
            <a:avLst/>
          </a:prstGeom>
          <a:noFill/>
          <a:ln w="38100" cap="flat" cmpd="sng">
            <a:solidFill>
              <a:srgbClr val="DD01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50</a:t>
            </a:r>
            <a:endParaRPr/>
          </a:p>
        </p:txBody>
      </p:sp>
      <p:cxnSp>
        <p:nvCxnSpPr>
          <p:cNvPr id="2197" name="Google Shape;2197;p166"/>
          <p:cNvCxnSpPr/>
          <p:nvPr/>
        </p:nvCxnSpPr>
        <p:spPr>
          <a:xfrm rot="3600000">
            <a:off x="3001169" y="2348706"/>
            <a:ext cx="7937" cy="8223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8" name="Google Shape;2198;p166"/>
          <p:cNvCxnSpPr/>
          <p:nvPr/>
        </p:nvCxnSpPr>
        <p:spPr>
          <a:xfrm rot="-3600000" flipH="1">
            <a:off x="4134644" y="2348706"/>
            <a:ext cx="7937" cy="8223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9" name="Google Shape;2199;p166"/>
          <p:cNvCxnSpPr/>
          <p:nvPr/>
        </p:nvCxnSpPr>
        <p:spPr>
          <a:xfrm rot="3600000">
            <a:off x="4147344" y="3063081"/>
            <a:ext cx="7937" cy="8223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0" name="Google Shape;2200;p166"/>
          <p:cNvCxnSpPr/>
          <p:nvPr/>
        </p:nvCxnSpPr>
        <p:spPr>
          <a:xfrm rot="-3600000" flipH="1">
            <a:off x="5255419" y="3063081"/>
            <a:ext cx="7937" cy="8223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1" name="Google Shape;2201;p166"/>
          <p:cNvCxnSpPr/>
          <p:nvPr/>
        </p:nvCxnSpPr>
        <p:spPr>
          <a:xfrm rot="-3600000" flipH="1">
            <a:off x="4092575" y="3770312"/>
            <a:ext cx="7938" cy="7318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2" name="Google Shape;2202;p166"/>
          <p:cNvCxnSpPr/>
          <p:nvPr/>
        </p:nvCxnSpPr>
        <p:spPr>
          <a:xfrm rot="-3600000" flipH="1">
            <a:off x="6353175" y="3770312"/>
            <a:ext cx="7938" cy="7318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3" name="Google Shape;2203;p166"/>
          <p:cNvSpPr/>
          <p:nvPr/>
        </p:nvSpPr>
        <p:spPr>
          <a:xfrm>
            <a:off x="1895475" y="3548062"/>
            <a:ext cx="508000" cy="25558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NIL</a:t>
            </a:r>
            <a:endParaRPr/>
          </a:p>
        </p:txBody>
      </p:sp>
      <p:sp>
        <p:nvSpPr>
          <p:cNvPr id="2204" name="Google Shape;2204;p166"/>
          <p:cNvSpPr/>
          <p:nvPr/>
        </p:nvSpPr>
        <p:spPr>
          <a:xfrm>
            <a:off x="2495550" y="3548062"/>
            <a:ext cx="508000" cy="25558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NIL</a:t>
            </a:r>
            <a:endParaRPr/>
          </a:p>
        </p:txBody>
      </p:sp>
      <p:sp>
        <p:nvSpPr>
          <p:cNvPr id="2205" name="Google Shape;2205;p166"/>
          <p:cNvSpPr/>
          <p:nvPr/>
        </p:nvSpPr>
        <p:spPr>
          <a:xfrm>
            <a:off x="2486025" y="4427537"/>
            <a:ext cx="508000" cy="25558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NIL</a:t>
            </a:r>
            <a:endParaRPr/>
          </a:p>
        </p:txBody>
      </p:sp>
      <p:sp>
        <p:nvSpPr>
          <p:cNvPr id="2206" name="Google Shape;2206;p166"/>
          <p:cNvSpPr/>
          <p:nvPr/>
        </p:nvSpPr>
        <p:spPr>
          <a:xfrm>
            <a:off x="4059238" y="4968875"/>
            <a:ext cx="508000" cy="2555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NIL</a:t>
            </a:r>
            <a:endParaRPr/>
          </a:p>
        </p:txBody>
      </p:sp>
      <p:sp>
        <p:nvSpPr>
          <p:cNvPr id="2207" name="Google Shape;2207;p166"/>
          <p:cNvSpPr/>
          <p:nvPr/>
        </p:nvSpPr>
        <p:spPr>
          <a:xfrm>
            <a:off x="4659313" y="4968875"/>
            <a:ext cx="508000" cy="2555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NIL</a:t>
            </a:r>
            <a:endParaRPr/>
          </a:p>
        </p:txBody>
      </p:sp>
      <p:sp>
        <p:nvSpPr>
          <p:cNvPr id="2208" name="Google Shape;2208;p166"/>
          <p:cNvSpPr/>
          <p:nvPr/>
        </p:nvSpPr>
        <p:spPr>
          <a:xfrm>
            <a:off x="6334125" y="4959350"/>
            <a:ext cx="508000" cy="2555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NIL</a:t>
            </a:r>
            <a:endParaRPr/>
          </a:p>
        </p:txBody>
      </p:sp>
      <p:sp>
        <p:nvSpPr>
          <p:cNvPr id="2209" name="Google Shape;2209;p166"/>
          <p:cNvSpPr/>
          <p:nvPr/>
        </p:nvSpPr>
        <p:spPr>
          <a:xfrm>
            <a:off x="6934200" y="4959350"/>
            <a:ext cx="508000" cy="2555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NIL</a:t>
            </a:r>
            <a:endParaRPr/>
          </a:p>
        </p:txBody>
      </p:sp>
      <p:sp>
        <p:nvSpPr>
          <p:cNvPr id="2210" name="Google Shape;2210;p166"/>
          <p:cNvSpPr/>
          <p:nvPr/>
        </p:nvSpPr>
        <p:spPr>
          <a:xfrm>
            <a:off x="5114925" y="4410075"/>
            <a:ext cx="508000" cy="2555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NIL</a:t>
            </a:r>
            <a:endParaRPr/>
          </a:p>
        </p:txBody>
      </p:sp>
      <p:cxnSp>
        <p:nvCxnSpPr>
          <p:cNvPr id="2211" name="Google Shape;2211;p166"/>
          <p:cNvCxnSpPr/>
          <p:nvPr/>
        </p:nvCxnSpPr>
        <p:spPr>
          <a:xfrm flipH="1">
            <a:off x="2135188" y="3313112"/>
            <a:ext cx="203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2" name="Google Shape;2212;p166"/>
          <p:cNvCxnSpPr/>
          <p:nvPr/>
        </p:nvCxnSpPr>
        <p:spPr>
          <a:xfrm>
            <a:off x="2551113" y="3306762"/>
            <a:ext cx="203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3" name="Google Shape;2213;p166"/>
          <p:cNvCxnSpPr/>
          <p:nvPr/>
        </p:nvCxnSpPr>
        <p:spPr>
          <a:xfrm flipH="1">
            <a:off x="4284663" y="4713287"/>
            <a:ext cx="203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4" name="Google Shape;2214;p166"/>
          <p:cNvCxnSpPr/>
          <p:nvPr/>
        </p:nvCxnSpPr>
        <p:spPr>
          <a:xfrm>
            <a:off x="4700588" y="4713287"/>
            <a:ext cx="203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5" name="Google Shape;2215;p166"/>
          <p:cNvCxnSpPr/>
          <p:nvPr/>
        </p:nvCxnSpPr>
        <p:spPr>
          <a:xfrm flipH="1">
            <a:off x="6545263" y="4713287"/>
            <a:ext cx="203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6" name="Google Shape;2216;p166"/>
          <p:cNvCxnSpPr/>
          <p:nvPr/>
        </p:nvCxnSpPr>
        <p:spPr>
          <a:xfrm>
            <a:off x="6961188" y="4713287"/>
            <a:ext cx="203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7" name="Google Shape;2217;p166"/>
          <p:cNvCxnSpPr/>
          <p:nvPr/>
        </p:nvCxnSpPr>
        <p:spPr>
          <a:xfrm flipH="1">
            <a:off x="2686050" y="3981450"/>
            <a:ext cx="685800" cy="4397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8" name="Google Shape;2218;p166"/>
          <p:cNvCxnSpPr/>
          <p:nvPr/>
        </p:nvCxnSpPr>
        <p:spPr>
          <a:xfrm flipH="1">
            <a:off x="5319713" y="3998912"/>
            <a:ext cx="338137" cy="3889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3" name="Google Shape;2223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914400"/>
            <a:ext cx="346710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167"/>
          <p:cNvSpPr txBox="1"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Twentieth Century"/>
              <a:buNone/>
            </a:pPr>
            <a:r>
              <a:rPr lang="en-US" sz="3600" b="1">
                <a:solidFill>
                  <a:srgbClr val="C00000"/>
                </a:solidFill>
              </a:rPr>
              <a:t>Recognize Red Black Trees</a:t>
            </a:r>
            <a:endParaRPr/>
          </a:p>
        </p:txBody>
      </p:sp>
      <p:pic>
        <p:nvPicPr>
          <p:cNvPr id="2225" name="Google Shape;2225;p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00400"/>
            <a:ext cx="44196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3000" y="762000"/>
            <a:ext cx="3993406" cy="2590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227" name="Google Shape;2227;p1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2475" y="3352800"/>
            <a:ext cx="45815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600" y="3962400"/>
            <a:ext cx="402336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1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8200" y="3810000"/>
            <a:ext cx="4384431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1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2500" y="6496050"/>
            <a:ext cx="438150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167"/>
          <p:cNvSpPr/>
          <p:nvPr/>
        </p:nvSpPr>
        <p:spPr>
          <a:xfrm>
            <a:off x="7031309" y="4267200"/>
            <a:ext cx="1426891" cy="1173140"/>
          </a:xfrm>
          <a:custGeom>
            <a:avLst/>
            <a:gdLst/>
            <a:ahLst/>
            <a:cxnLst/>
            <a:rect l="l" t="t" r="r" b="b"/>
            <a:pathLst>
              <a:path w="1463762" h="1207553" extrusionOk="0">
                <a:moveTo>
                  <a:pt x="1463762" y="58994"/>
                </a:moveTo>
                <a:cubicBezTo>
                  <a:pt x="1409685" y="54078"/>
                  <a:pt x="1355004" y="53682"/>
                  <a:pt x="1301530" y="44245"/>
                </a:cubicBezTo>
                <a:cubicBezTo>
                  <a:pt x="1270911" y="38841"/>
                  <a:pt x="1243203" y="22289"/>
                  <a:pt x="1213039" y="14748"/>
                </a:cubicBezTo>
                <a:lnTo>
                  <a:pt x="1154046" y="0"/>
                </a:lnTo>
                <a:cubicBezTo>
                  <a:pt x="1075388" y="4916"/>
                  <a:pt x="996450" y="6498"/>
                  <a:pt x="918072" y="14748"/>
                </a:cubicBezTo>
                <a:cubicBezTo>
                  <a:pt x="863152" y="20529"/>
                  <a:pt x="879759" y="37489"/>
                  <a:pt x="829581" y="58994"/>
                </a:cubicBezTo>
                <a:cubicBezTo>
                  <a:pt x="810950" y="66979"/>
                  <a:pt x="790252" y="68826"/>
                  <a:pt x="770588" y="73742"/>
                </a:cubicBezTo>
                <a:cubicBezTo>
                  <a:pt x="701275" y="143055"/>
                  <a:pt x="743698" y="106417"/>
                  <a:pt x="637852" y="176981"/>
                </a:cubicBezTo>
                <a:lnTo>
                  <a:pt x="593607" y="206478"/>
                </a:lnTo>
                <a:lnTo>
                  <a:pt x="549362" y="235974"/>
                </a:lnTo>
                <a:cubicBezTo>
                  <a:pt x="468398" y="357418"/>
                  <a:pt x="574257" y="218250"/>
                  <a:pt x="475620" y="294968"/>
                </a:cubicBezTo>
                <a:cubicBezTo>
                  <a:pt x="442693" y="320578"/>
                  <a:pt x="410269" y="348749"/>
                  <a:pt x="387130" y="383458"/>
                </a:cubicBezTo>
                <a:cubicBezTo>
                  <a:pt x="377298" y="398206"/>
                  <a:pt x="370167" y="415169"/>
                  <a:pt x="357633" y="427703"/>
                </a:cubicBezTo>
                <a:cubicBezTo>
                  <a:pt x="345099" y="440237"/>
                  <a:pt x="327005" y="445852"/>
                  <a:pt x="313388" y="457200"/>
                </a:cubicBezTo>
                <a:cubicBezTo>
                  <a:pt x="199835" y="551828"/>
                  <a:pt x="334747" y="457710"/>
                  <a:pt x="224897" y="530942"/>
                </a:cubicBezTo>
                <a:cubicBezTo>
                  <a:pt x="215065" y="545690"/>
                  <a:pt x="207177" y="561939"/>
                  <a:pt x="195401" y="575187"/>
                </a:cubicBezTo>
                <a:cubicBezTo>
                  <a:pt x="150724" y="625449"/>
                  <a:pt x="106106" y="650538"/>
                  <a:pt x="77414" y="707923"/>
                </a:cubicBezTo>
                <a:cubicBezTo>
                  <a:pt x="70462" y="721828"/>
                  <a:pt x="70215" y="738578"/>
                  <a:pt x="62665" y="752168"/>
                </a:cubicBezTo>
                <a:cubicBezTo>
                  <a:pt x="45449" y="783157"/>
                  <a:pt x="3672" y="840658"/>
                  <a:pt x="3672" y="840658"/>
                </a:cubicBezTo>
                <a:cubicBezTo>
                  <a:pt x="8588" y="938981"/>
                  <a:pt x="0" y="1038919"/>
                  <a:pt x="18420" y="1135626"/>
                </a:cubicBezTo>
                <a:cubicBezTo>
                  <a:pt x="21329" y="1150898"/>
                  <a:pt x="48760" y="1143422"/>
                  <a:pt x="62665" y="1150374"/>
                </a:cubicBezTo>
                <a:cubicBezTo>
                  <a:pt x="177023" y="1207553"/>
                  <a:pt x="39945" y="1157550"/>
                  <a:pt x="151156" y="1194619"/>
                </a:cubicBezTo>
                <a:cubicBezTo>
                  <a:pt x="234730" y="1189703"/>
                  <a:pt x="318575" y="1188201"/>
                  <a:pt x="401878" y="1179871"/>
                </a:cubicBezTo>
                <a:cubicBezTo>
                  <a:pt x="417347" y="1178324"/>
                  <a:pt x="431175" y="1169394"/>
                  <a:pt x="446123" y="1165123"/>
                </a:cubicBezTo>
                <a:cubicBezTo>
                  <a:pt x="465613" y="1159554"/>
                  <a:pt x="485452" y="1155290"/>
                  <a:pt x="505117" y="1150374"/>
                </a:cubicBezTo>
                <a:cubicBezTo>
                  <a:pt x="519865" y="1140542"/>
                  <a:pt x="533508" y="1128805"/>
                  <a:pt x="549362" y="1120878"/>
                </a:cubicBezTo>
                <a:cubicBezTo>
                  <a:pt x="563267" y="1113926"/>
                  <a:pt x="580672" y="1114753"/>
                  <a:pt x="593607" y="1106129"/>
                </a:cubicBezTo>
                <a:cubicBezTo>
                  <a:pt x="610961" y="1094559"/>
                  <a:pt x="621829" y="1075237"/>
                  <a:pt x="637852" y="1061884"/>
                </a:cubicBezTo>
                <a:cubicBezTo>
                  <a:pt x="651469" y="1050536"/>
                  <a:pt x="668480" y="1043734"/>
                  <a:pt x="682097" y="1032387"/>
                </a:cubicBezTo>
                <a:cubicBezTo>
                  <a:pt x="698120" y="1019034"/>
                  <a:pt x="709657" y="1000656"/>
                  <a:pt x="726343" y="988142"/>
                </a:cubicBezTo>
                <a:cubicBezTo>
                  <a:pt x="763379" y="960365"/>
                  <a:pt x="817057" y="935411"/>
                  <a:pt x="859078" y="914400"/>
                </a:cubicBezTo>
                <a:cubicBezTo>
                  <a:pt x="868910" y="899652"/>
                  <a:pt x="876041" y="882689"/>
                  <a:pt x="888575" y="870155"/>
                </a:cubicBezTo>
                <a:cubicBezTo>
                  <a:pt x="917166" y="841564"/>
                  <a:pt x="941078" y="837905"/>
                  <a:pt x="977065" y="825910"/>
                </a:cubicBezTo>
                <a:cubicBezTo>
                  <a:pt x="991813" y="811162"/>
                  <a:pt x="1005287" y="795017"/>
                  <a:pt x="1021310" y="781665"/>
                </a:cubicBezTo>
                <a:cubicBezTo>
                  <a:pt x="1120121" y="699323"/>
                  <a:pt x="1013489" y="833736"/>
                  <a:pt x="1183543" y="663678"/>
                </a:cubicBezTo>
                <a:cubicBezTo>
                  <a:pt x="1240321" y="606898"/>
                  <a:pt x="1210433" y="631001"/>
                  <a:pt x="1272033" y="589936"/>
                </a:cubicBezTo>
                <a:cubicBezTo>
                  <a:pt x="1282050" y="576579"/>
                  <a:pt x="1334994" y="508259"/>
                  <a:pt x="1345775" y="486697"/>
                </a:cubicBezTo>
                <a:cubicBezTo>
                  <a:pt x="1406836" y="364575"/>
                  <a:pt x="1305485" y="525007"/>
                  <a:pt x="1390020" y="398207"/>
                </a:cubicBezTo>
                <a:cubicBezTo>
                  <a:pt x="1426394" y="289080"/>
                  <a:pt x="1431783" y="291172"/>
                  <a:pt x="1390020" y="103239"/>
                </a:cubicBezTo>
                <a:cubicBezTo>
                  <a:pt x="1386648" y="88063"/>
                  <a:pt x="1360857" y="92261"/>
                  <a:pt x="1345775" y="88490"/>
                </a:cubicBezTo>
                <a:cubicBezTo>
                  <a:pt x="1321456" y="82410"/>
                  <a:pt x="1296614" y="78658"/>
                  <a:pt x="1272033" y="73742"/>
                </a:cubicBezTo>
                <a:cubicBezTo>
                  <a:pt x="1203207" y="39329"/>
                  <a:pt x="1222871" y="63910"/>
                  <a:pt x="1198291" y="14748"/>
                </a:cubicBezTo>
              </a:path>
            </a:pathLst>
          </a:custGeom>
          <a:noFill/>
          <a:ln w="22225" cap="flat" cmpd="sng">
            <a:solidFill>
              <a:srgbClr val="000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6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Red Black Trees - Operations</a:t>
            </a:r>
            <a:endParaRPr/>
          </a:p>
        </p:txBody>
      </p:sp>
      <p:sp>
        <p:nvSpPr>
          <p:cNvPr id="2237" name="Google Shape;2237;p168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610600" cy="489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Insertion </a:t>
            </a:r>
            <a:endParaRPr/>
          </a:p>
          <a:p>
            <a:pPr marL="320040" lvl="0" indent="-320040" algn="just" rtl="0">
              <a:spcBef>
                <a:spcPts val="20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Deletion</a:t>
            </a:r>
            <a:endParaRPr/>
          </a:p>
          <a:p>
            <a:pPr marL="320040" lvl="0" indent="-320040" algn="just" rtl="0">
              <a:spcBef>
                <a:spcPts val="20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Searching</a:t>
            </a:r>
            <a:endParaRPr/>
          </a:p>
          <a:p>
            <a:pPr marL="320040" lvl="0" indent="-213360" algn="just" rtl="0">
              <a:spcBef>
                <a:spcPts val="200"/>
              </a:spcBef>
              <a:spcAft>
                <a:spcPts val="0"/>
              </a:spcAft>
              <a:buSzPts val="1680"/>
              <a:buNone/>
            </a:pPr>
            <a:endParaRPr sz="2800"/>
          </a:p>
          <a:p>
            <a:pPr marL="320040" lvl="0" indent="-320040" algn="just" rtl="0">
              <a:spcBef>
                <a:spcPts val="200"/>
              </a:spcBef>
              <a:spcAft>
                <a:spcPts val="0"/>
              </a:spcAft>
              <a:buSzPts val="1680"/>
              <a:buChar char="◻"/>
            </a:pPr>
            <a:r>
              <a:rPr lang="en-US" sz="2800"/>
              <a:t>Performance of all operations – O(log n) </a:t>
            </a:r>
            <a:endParaRPr/>
          </a:p>
          <a:p>
            <a:pPr marL="640080" lvl="1" indent="-274320" algn="just" rtl="0">
              <a:spcBef>
                <a:spcPts val="200"/>
              </a:spcBef>
              <a:spcAft>
                <a:spcPts val="0"/>
              </a:spcAft>
              <a:buSzPts val="1960"/>
              <a:buChar char="🞑"/>
            </a:pPr>
            <a:r>
              <a:rPr lang="en-US" sz="2800"/>
              <a:t>Because of balanced BST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16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Red Black Trees - Insertion</a:t>
            </a:r>
            <a:endParaRPr/>
          </a:p>
        </p:txBody>
      </p:sp>
      <p:sp>
        <p:nvSpPr>
          <p:cNvPr id="2243" name="Google Shape;2243;p169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610600" cy="489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Every new node must be inserted with </a:t>
            </a:r>
            <a:r>
              <a:rPr lang="en-US" sz="2400">
                <a:solidFill>
                  <a:srgbClr val="FF0000"/>
                </a:solidFill>
              </a:rPr>
              <a:t>color RED</a:t>
            </a:r>
            <a:r>
              <a:rPr lang="en-US" sz="2400"/>
              <a:t>.</a:t>
            </a:r>
            <a:endParaRPr/>
          </a:p>
          <a:p>
            <a:pPr marL="320040" lvl="0" indent="-320040" algn="just" rtl="0">
              <a:spcBef>
                <a:spcPts val="8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The insertion operation in Red Black Tree is similar to insertion operation in BST with color property.</a:t>
            </a:r>
            <a:endParaRPr/>
          </a:p>
          <a:p>
            <a:pPr marL="320040" lvl="0" indent="-320040" algn="just" rtl="0">
              <a:spcBef>
                <a:spcPts val="8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After every insertion operation, </a:t>
            </a:r>
            <a:endParaRPr/>
          </a:p>
          <a:p>
            <a:pPr marL="640080" lvl="1" indent="-274320" algn="just" rtl="0">
              <a:spcBef>
                <a:spcPts val="80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Check all the properties of Red Black Tree. </a:t>
            </a:r>
            <a:endParaRPr/>
          </a:p>
          <a:p>
            <a:pPr marL="640080" lvl="1" indent="-274320" algn="just" rtl="0">
              <a:spcBef>
                <a:spcPts val="80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If tree is balanced; go to next operation</a:t>
            </a:r>
            <a:endParaRPr/>
          </a:p>
          <a:p>
            <a:pPr marL="640080" lvl="1" indent="-274320" algn="just" rtl="0">
              <a:spcBef>
                <a:spcPts val="80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Otherwise, perform following </a:t>
            </a:r>
            <a:r>
              <a:rPr lang="en-US" sz="2400" b="1">
                <a:solidFill>
                  <a:srgbClr val="0000CC"/>
                </a:solidFill>
              </a:rPr>
              <a:t>operations</a:t>
            </a:r>
            <a:r>
              <a:rPr lang="en-US" sz="2400"/>
              <a:t> to make it Red Black Tree.</a:t>
            </a:r>
            <a:endParaRPr/>
          </a:p>
          <a:p>
            <a:pPr marL="914400" lvl="2" indent="-228600" algn="just" rtl="0">
              <a:spcBef>
                <a:spcPts val="800"/>
              </a:spcBef>
              <a:spcAft>
                <a:spcPts val="0"/>
              </a:spcAft>
              <a:buSzPts val="1800"/>
              <a:buChar char="■"/>
            </a:pPr>
            <a:r>
              <a:rPr lang="en-US" sz="2400"/>
              <a:t>Recolor</a:t>
            </a:r>
            <a:endParaRPr/>
          </a:p>
          <a:p>
            <a:pPr marL="914400" lvl="2" indent="-228600" algn="just" rtl="0">
              <a:spcBef>
                <a:spcPts val="800"/>
              </a:spcBef>
              <a:spcAft>
                <a:spcPts val="0"/>
              </a:spcAft>
              <a:buSzPts val="1800"/>
              <a:buChar char="■"/>
            </a:pPr>
            <a:r>
              <a:rPr lang="en-US" sz="2400"/>
              <a:t>Rotation</a:t>
            </a:r>
            <a:endParaRPr/>
          </a:p>
          <a:p>
            <a:pPr marL="320040" lvl="0" indent="-228600" algn="just" rtl="0">
              <a:spcBef>
                <a:spcPts val="8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7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Red Black Trees - Insertion</a:t>
            </a:r>
            <a:endParaRPr/>
          </a:p>
        </p:txBody>
      </p:sp>
      <p:sp>
        <p:nvSpPr>
          <p:cNvPr id="2249" name="Google Shape;2249;p170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763000" cy="489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Steps for insertion operation-</a:t>
            </a:r>
            <a:endParaRPr/>
          </a:p>
          <a:p>
            <a:pPr marL="457200" lvl="0" indent="-457200" algn="just" rtl="0">
              <a:spcBef>
                <a:spcPts val="500"/>
              </a:spcBef>
              <a:spcAft>
                <a:spcPts val="0"/>
              </a:spcAft>
              <a:buSzPts val="1380"/>
              <a:buFont typeface="Twentieth Century"/>
              <a:buAutoNum type="arabicPeriod"/>
            </a:pPr>
            <a:r>
              <a:rPr lang="en-US" sz="2300"/>
              <a:t>Check whether </a:t>
            </a:r>
            <a:r>
              <a:rPr lang="en-US" sz="2300">
                <a:solidFill>
                  <a:srgbClr val="0000CC"/>
                </a:solidFill>
              </a:rPr>
              <a:t>tree is Empty</a:t>
            </a:r>
            <a:r>
              <a:rPr lang="en-US" sz="2300"/>
              <a:t>.</a:t>
            </a:r>
            <a:endParaRPr/>
          </a:p>
          <a:p>
            <a:pPr marL="777240" lvl="1" indent="-457200" algn="just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760"/>
              <a:buFont typeface="Twentieth Century"/>
              <a:buAutoNum type="alphaLcParenR"/>
            </a:pPr>
            <a:r>
              <a:rPr lang="en-US" sz="2200"/>
              <a:t>If tree is Empty then insert the newNode as Root node with color Black and stop.</a:t>
            </a:r>
            <a:endParaRPr/>
          </a:p>
          <a:p>
            <a:pPr marL="777240" lvl="1" indent="-457200" algn="just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760"/>
              <a:buFont typeface="Twentieth Century"/>
              <a:buAutoNum type="alphaLcParenR"/>
            </a:pPr>
            <a:r>
              <a:rPr lang="en-US" sz="2200"/>
              <a:t>If tree is not Empty then insert the newNode as leaf node with color Red.</a:t>
            </a:r>
            <a:endParaRPr/>
          </a:p>
          <a:p>
            <a:pPr marL="457200" lvl="0" indent="-457200" algn="just" rtl="0">
              <a:spcBef>
                <a:spcPts val="500"/>
              </a:spcBef>
              <a:spcAft>
                <a:spcPts val="0"/>
              </a:spcAft>
              <a:buSzPts val="1380"/>
              <a:buFont typeface="Twentieth Century"/>
              <a:buAutoNum type="arabicPeriod"/>
            </a:pPr>
            <a:r>
              <a:rPr lang="en-US" sz="2300"/>
              <a:t>If the </a:t>
            </a:r>
            <a:r>
              <a:rPr lang="en-US" sz="2300">
                <a:solidFill>
                  <a:srgbClr val="0000CC"/>
                </a:solidFill>
              </a:rPr>
              <a:t>parent of newNode is Black </a:t>
            </a:r>
            <a:r>
              <a:rPr lang="en-US" sz="2300"/>
              <a:t>then exit from the operation.</a:t>
            </a:r>
            <a:endParaRPr/>
          </a:p>
          <a:p>
            <a:pPr marL="457200" lvl="0" indent="-457200" algn="just" rtl="0">
              <a:spcBef>
                <a:spcPts val="500"/>
              </a:spcBef>
              <a:spcAft>
                <a:spcPts val="0"/>
              </a:spcAft>
              <a:buSzPts val="1380"/>
              <a:buFont typeface="Twentieth Century"/>
              <a:buAutoNum type="arabicPeriod"/>
            </a:pPr>
            <a:r>
              <a:rPr lang="en-US" sz="2300"/>
              <a:t>If the </a:t>
            </a:r>
            <a:r>
              <a:rPr lang="en-US" sz="2300">
                <a:solidFill>
                  <a:srgbClr val="0000CC"/>
                </a:solidFill>
              </a:rPr>
              <a:t>parent of newNode is Red </a:t>
            </a:r>
            <a:r>
              <a:rPr lang="en-US" sz="2300"/>
              <a:t>then check the color of parentnode's sibling (uncle) of newNode.</a:t>
            </a:r>
            <a:endParaRPr/>
          </a:p>
          <a:p>
            <a:pPr marL="640080" lvl="1" indent="-274320" algn="just" rtl="0">
              <a:spcBef>
                <a:spcPts val="500"/>
              </a:spcBef>
              <a:spcAft>
                <a:spcPts val="0"/>
              </a:spcAft>
              <a:buSzPts val="1610"/>
              <a:buChar char="🞑"/>
            </a:pPr>
            <a:r>
              <a:rPr lang="en-US" sz="2300"/>
              <a:t>If </a:t>
            </a:r>
            <a:r>
              <a:rPr lang="en-US" sz="2300">
                <a:solidFill>
                  <a:srgbClr val="C00000"/>
                </a:solidFill>
              </a:rPr>
              <a:t>uncle is colored Black or NULL </a:t>
            </a:r>
            <a:r>
              <a:rPr lang="en-US" sz="2300"/>
              <a:t>then make suitable Rotation and Recolor it.</a:t>
            </a:r>
            <a:endParaRPr/>
          </a:p>
          <a:p>
            <a:pPr marL="640080" lvl="1" indent="-274320" algn="just" rtl="0">
              <a:spcBef>
                <a:spcPts val="500"/>
              </a:spcBef>
              <a:spcAft>
                <a:spcPts val="0"/>
              </a:spcAft>
              <a:buSzPts val="1610"/>
              <a:buChar char="🞑"/>
            </a:pPr>
            <a:r>
              <a:rPr lang="en-US" sz="2300"/>
              <a:t>If </a:t>
            </a:r>
            <a:r>
              <a:rPr lang="en-US" sz="2300">
                <a:solidFill>
                  <a:srgbClr val="C00000"/>
                </a:solidFill>
              </a:rPr>
              <a:t>uncle is colored Red </a:t>
            </a:r>
            <a:r>
              <a:rPr lang="en-US" sz="2300"/>
              <a:t>then perform Recolor. </a:t>
            </a:r>
            <a:endParaRPr/>
          </a:p>
          <a:p>
            <a:pPr marL="320040" lvl="0" indent="-320040" algn="just" rtl="0">
              <a:spcBef>
                <a:spcPts val="500"/>
              </a:spcBef>
              <a:spcAft>
                <a:spcPts val="0"/>
              </a:spcAft>
              <a:buSzPts val="1440"/>
              <a:buChar char="◻"/>
            </a:pPr>
            <a:r>
              <a:rPr lang="en-US" sz="2400" i="1"/>
              <a:t>Repeat the same until tree becomes Red Black Tree.</a:t>
            </a:r>
            <a:endParaRPr/>
          </a:p>
          <a:p>
            <a:pPr marL="914400" lvl="2" indent="-114300" algn="just" rtl="0"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320040" lvl="0" indent="-228600" algn="just" rtl="0">
              <a:spcBef>
                <a:spcPts val="5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Google Shape;2254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399" y="3581400"/>
            <a:ext cx="3911061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17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Red Black Trees - Insertion</a:t>
            </a:r>
            <a:endParaRPr/>
          </a:p>
        </p:txBody>
      </p:sp>
      <p:sp>
        <p:nvSpPr>
          <p:cNvPr id="2256" name="Google Shape;2256;p171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5181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Parent of NewNode is RED; RED-RED node</a:t>
            </a:r>
            <a:endParaRPr/>
          </a:p>
          <a:p>
            <a:pPr marL="320040" lvl="0" indent="-320040" algn="just" rtl="0">
              <a:spcBef>
                <a:spcPts val="50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Uncle is </a:t>
            </a:r>
            <a:r>
              <a:rPr lang="en-US" sz="2300" b="1">
                <a:solidFill>
                  <a:srgbClr val="FF0000"/>
                </a:solidFill>
              </a:rPr>
              <a:t>RED</a:t>
            </a:r>
            <a:endParaRPr sz="2400" b="1">
              <a:solidFill>
                <a:srgbClr val="FF0000"/>
              </a:solidFill>
            </a:endParaRPr>
          </a:p>
          <a:p>
            <a:pPr marL="320040" lvl="0" indent="-228600" algn="just" rtl="0">
              <a:spcBef>
                <a:spcPts val="5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pic>
        <p:nvPicPr>
          <p:cNvPr id="2257" name="Google Shape;2257;p1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2317498"/>
            <a:ext cx="3276600" cy="2483102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171"/>
          <p:cNvSpPr/>
          <p:nvPr/>
        </p:nvSpPr>
        <p:spPr>
          <a:xfrm>
            <a:off x="762000" y="5029200"/>
            <a:ext cx="1550617" cy="369332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NewNode  is x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59" name="Google Shape;2259;p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3800" y="2971800"/>
            <a:ext cx="1981200" cy="137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7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Red Black Trees - Insertion</a:t>
            </a:r>
            <a:endParaRPr/>
          </a:p>
        </p:txBody>
      </p:sp>
      <p:sp>
        <p:nvSpPr>
          <p:cNvPr id="2265" name="Google Shape;2265;p172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7543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Parent of NewNode is RED; RED-RED node</a:t>
            </a:r>
            <a:endParaRPr/>
          </a:p>
          <a:p>
            <a:pPr marL="320040" lvl="0" indent="-320040" algn="just" rtl="0">
              <a:spcBef>
                <a:spcPts val="50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Uncle is </a:t>
            </a:r>
            <a:r>
              <a:rPr lang="en-US" sz="2300" b="1"/>
              <a:t>BLACK</a:t>
            </a:r>
            <a:r>
              <a:rPr lang="en-US" sz="2300" b="1">
                <a:solidFill>
                  <a:srgbClr val="FF0000"/>
                </a:solidFill>
              </a:rPr>
              <a:t>  - Similar to AVL Rotations – LL, RR, LR, RL</a:t>
            </a:r>
            <a:endParaRPr sz="2400" b="1">
              <a:solidFill>
                <a:srgbClr val="FF0000"/>
              </a:solidFill>
            </a:endParaRPr>
          </a:p>
          <a:p>
            <a:pPr marL="320040" lvl="0" indent="-228600" algn="just" rtl="0">
              <a:spcBef>
                <a:spcPts val="5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sp>
        <p:nvSpPr>
          <p:cNvPr id="2266" name="Google Shape;2266;p172"/>
          <p:cNvSpPr/>
          <p:nvPr/>
        </p:nvSpPr>
        <p:spPr>
          <a:xfrm>
            <a:off x="838200" y="5562600"/>
            <a:ext cx="1550617" cy="369332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NewNode  is x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67" name="Google Shape;2267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2590800"/>
            <a:ext cx="34480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8" name="Google Shape;2268;p172"/>
          <p:cNvSpPr/>
          <p:nvPr/>
        </p:nvSpPr>
        <p:spPr>
          <a:xfrm>
            <a:off x="3886200" y="3276600"/>
            <a:ext cx="1295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RR rotation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69" name="Google Shape;2269;p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800" y="3581400"/>
            <a:ext cx="3449376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4" name="Google Shape;2274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281" y="3352800"/>
            <a:ext cx="4190719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17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Red Black Trees - Insertion</a:t>
            </a:r>
            <a:endParaRPr/>
          </a:p>
        </p:txBody>
      </p:sp>
      <p:sp>
        <p:nvSpPr>
          <p:cNvPr id="2276" name="Google Shape;2276;p173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Parent of NewNode is RED; RED-RED node</a:t>
            </a:r>
            <a:endParaRPr/>
          </a:p>
          <a:p>
            <a:pPr marL="320040" lvl="0" indent="-320040" algn="just" rtl="0">
              <a:spcBef>
                <a:spcPts val="50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Uncle is </a:t>
            </a:r>
            <a:r>
              <a:rPr lang="en-US" sz="2300" b="1"/>
              <a:t>BLACK</a:t>
            </a:r>
            <a:r>
              <a:rPr lang="en-US" sz="2300" b="1">
                <a:solidFill>
                  <a:srgbClr val="FF0000"/>
                </a:solidFill>
              </a:rPr>
              <a:t>  - Similar to AVL Rotations – LL, RR, LR, RL </a:t>
            </a:r>
            <a:r>
              <a:rPr lang="en-US" sz="2300" b="1">
                <a:solidFill>
                  <a:srgbClr val="0000CC"/>
                </a:solidFill>
              </a:rPr>
              <a:t>and RECOLOR</a:t>
            </a:r>
            <a:endParaRPr sz="2400" b="1">
              <a:solidFill>
                <a:srgbClr val="0000CC"/>
              </a:solidFill>
            </a:endParaRPr>
          </a:p>
          <a:p>
            <a:pPr marL="320040" lvl="0" indent="-228600" algn="just" rtl="0">
              <a:spcBef>
                <a:spcPts val="5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sp>
        <p:nvSpPr>
          <p:cNvPr id="2277" name="Google Shape;2277;p173"/>
          <p:cNvSpPr/>
          <p:nvPr/>
        </p:nvSpPr>
        <p:spPr>
          <a:xfrm>
            <a:off x="838200" y="6031468"/>
            <a:ext cx="1550617" cy="369332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NewNode  is x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78" name="Google Shape;2278;p173"/>
          <p:cNvSpPr/>
          <p:nvPr/>
        </p:nvSpPr>
        <p:spPr>
          <a:xfrm>
            <a:off x="3886200" y="3276600"/>
            <a:ext cx="1295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LR rotation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79" name="Google Shape;2279;p1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99" y="2819399"/>
            <a:ext cx="3463377" cy="29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4" name="Google Shape;2284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3505200"/>
            <a:ext cx="4196862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17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Red Black Trees - Insertion</a:t>
            </a:r>
            <a:endParaRPr/>
          </a:p>
        </p:txBody>
      </p:sp>
      <p:sp>
        <p:nvSpPr>
          <p:cNvPr id="2286" name="Google Shape;2286;p174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Parent of NewNode is RED; RED-RED node</a:t>
            </a:r>
            <a:endParaRPr/>
          </a:p>
          <a:p>
            <a:pPr marL="320040" lvl="0" indent="-320040" algn="just" rtl="0">
              <a:spcBef>
                <a:spcPts val="50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Uncle is </a:t>
            </a:r>
            <a:r>
              <a:rPr lang="en-US" sz="2300" b="1"/>
              <a:t>BLACK</a:t>
            </a:r>
            <a:r>
              <a:rPr lang="en-US" sz="2300" b="1">
                <a:solidFill>
                  <a:srgbClr val="FF0000"/>
                </a:solidFill>
              </a:rPr>
              <a:t>  - Similar to AVL Rotations – LL, RR, LR, RL </a:t>
            </a:r>
            <a:r>
              <a:rPr lang="en-US" sz="2300" b="1">
                <a:solidFill>
                  <a:srgbClr val="0000CC"/>
                </a:solidFill>
              </a:rPr>
              <a:t>and RECOLOR</a:t>
            </a:r>
            <a:endParaRPr sz="2400" b="1">
              <a:solidFill>
                <a:srgbClr val="0000CC"/>
              </a:solidFill>
            </a:endParaRPr>
          </a:p>
          <a:p>
            <a:pPr marL="320040" lvl="0" indent="-228600" algn="just" rtl="0">
              <a:spcBef>
                <a:spcPts val="5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sp>
        <p:nvSpPr>
          <p:cNvPr id="2287" name="Google Shape;2287;p174"/>
          <p:cNvSpPr/>
          <p:nvPr/>
        </p:nvSpPr>
        <p:spPr>
          <a:xfrm>
            <a:off x="838200" y="6031468"/>
            <a:ext cx="1550617" cy="369332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NewNode  is x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88" name="Google Shape;2288;p174"/>
          <p:cNvSpPr/>
          <p:nvPr/>
        </p:nvSpPr>
        <p:spPr>
          <a:xfrm>
            <a:off x="3886200" y="3276600"/>
            <a:ext cx="1295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LL rotation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89" name="Google Shape;2289;p1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19400"/>
            <a:ext cx="381126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Twentieth Century"/>
              <a:buNone/>
            </a:pPr>
            <a:r>
              <a:rPr lang="en-US" sz="3600" b="1">
                <a:solidFill>
                  <a:srgbClr val="C00000"/>
                </a:solidFill>
              </a:rPr>
              <a:t>OBST – Optimal BST (Need)</a:t>
            </a:r>
            <a:endParaRPr sz="3600" b="1" i="1">
              <a:solidFill>
                <a:srgbClr val="C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537448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560"/>
              <a:buChar char="◻"/>
            </a:pPr>
            <a:r>
              <a:rPr lang="en-US" sz="2600"/>
              <a:t>Symbol tables are used to store information or implement any data structures.</a:t>
            </a:r>
            <a:endParaRPr/>
          </a:p>
          <a:p>
            <a:pPr marL="320040" lvl="0" indent="-320040" algn="just" rtl="0">
              <a:spcBef>
                <a:spcPts val="1200"/>
              </a:spcBef>
              <a:spcAft>
                <a:spcPts val="0"/>
              </a:spcAft>
              <a:buSzPts val="1560"/>
              <a:buChar char="◻"/>
            </a:pPr>
            <a:r>
              <a:rPr lang="en-US" sz="2600" b="1" i="1">
                <a:solidFill>
                  <a:srgbClr val="0000CC"/>
                </a:solidFill>
              </a:rPr>
              <a:t>For BST-</a:t>
            </a:r>
            <a:endParaRPr/>
          </a:p>
          <a:p>
            <a:pPr marL="640080" lvl="1" indent="-274320" algn="just" rtl="0">
              <a:spcBef>
                <a:spcPts val="1200"/>
              </a:spcBef>
              <a:spcAft>
                <a:spcPts val="0"/>
              </a:spcAft>
              <a:buSzPts val="1610"/>
              <a:buChar char="🞑"/>
            </a:pPr>
            <a:r>
              <a:rPr lang="en-US" sz="2300">
                <a:solidFill>
                  <a:srgbClr val="0000CC"/>
                </a:solidFill>
              </a:rPr>
              <a:t>Searching – The arrangement of nodes affect searching time.</a:t>
            </a:r>
            <a:endParaRPr/>
          </a:p>
          <a:p>
            <a:pPr marL="640080" lvl="1" indent="-274320" algn="just" rtl="0">
              <a:spcBef>
                <a:spcPts val="1200"/>
              </a:spcBef>
              <a:spcAft>
                <a:spcPts val="0"/>
              </a:spcAft>
              <a:buSzPts val="1610"/>
              <a:buChar char="🞑"/>
            </a:pPr>
            <a:r>
              <a:rPr lang="en-US" sz="2300">
                <a:solidFill>
                  <a:srgbClr val="0000CC"/>
                </a:solidFill>
              </a:rPr>
              <a:t>Arrange BST in some specific manner to achieve quick and efficient search of any node.</a:t>
            </a:r>
            <a:endParaRPr/>
          </a:p>
          <a:p>
            <a:pPr marL="320040" lvl="0" indent="-320040" algn="just" rtl="0">
              <a:spcBef>
                <a:spcPts val="1200"/>
              </a:spcBef>
              <a:spcAft>
                <a:spcPts val="0"/>
              </a:spcAft>
              <a:buSzPts val="1560"/>
              <a:buChar char="◻"/>
            </a:pPr>
            <a:r>
              <a:rPr lang="en-US" sz="2600" i="1"/>
              <a:t>Example – Consider 3 nodes say A,B,C ( 6 different ways to create a tree )</a:t>
            </a:r>
            <a:endParaRPr sz="2600"/>
          </a:p>
          <a:p>
            <a:pPr marL="320040" lvl="0" indent="-220980" algn="just" rtl="0">
              <a:spcBef>
                <a:spcPts val="1200"/>
              </a:spcBef>
              <a:spcAft>
                <a:spcPts val="0"/>
              </a:spcAft>
              <a:buSzPts val="1560"/>
              <a:buNone/>
            </a:pPr>
            <a:endParaRPr sz="2600"/>
          </a:p>
        </p:txBody>
      </p:sp>
      <p:sp>
        <p:nvSpPr>
          <p:cNvPr id="249" name="Google Shape;249;p31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16</a:t>
            </a:fld>
            <a:endParaRPr sz="119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4" name="Google Shape;2294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3872204"/>
            <a:ext cx="4572000" cy="29857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p17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Red Black Trees - Insertion</a:t>
            </a:r>
            <a:endParaRPr/>
          </a:p>
        </p:txBody>
      </p:sp>
      <p:sp>
        <p:nvSpPr>
          <p:cNvPr id="2296" name="Google Shape;2296;p175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Parent of NewNode is RED; RED-RED node</a:t>
            </a:r>
            <a:endParaRPr/>
          </a:p>
          <a:p>
            <a:pPr marL="320040" lvl="0" indent="-320040" algn="just" rtl="0">
              <a:spcBef>
                <a:spcPts val="50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Uncle is </a:t>
            </a:r>
            <a:r>
              <a:rPr lang="en-US" sz="2300" b="1"/>
              <a:t>BLACK</a:t>
            </a:r>
            <a:r>
              <a:rPr lang="en-US" sz="2300" b="1">
                <a:solidFill>
                  <a:srgbClr val="FF0000"/>
                </a:solidFill>
              </a:rPr>
              <a:t>  - Similar to AVL Rotations – LL, RR, LR, RL </a:t>
            </a:r>
            <a:r>
              <a:rPr lang="en-US" sz="2300" b="1">
                <a:solidFill>
                  <a:srgbClr val="0000CC"/>
                </a:solidFill>
              </a:rPr>
              <a:t>and RECOLOR</a:t>
            </a:r>
            <a:endParaRPr sz="2400" b="1">
              <a:solidFill>
                <a:srgbClr val="0000CC"/>
              </a:solidFill>
            </a:endParaRPr>
          </a:p>
          <a:p>
            <a:pPr marL="320040" lvl="0" indent="-228600" algn="just" rtl="0">
              <a:spcBef>
                <a:spcPts val="5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sp>
        <p:nvSpPr>
          <p:cNvPr id="2297" name="Google Shape;2297;p175"/>
          <p:cNvSpPr/>
          <p:nvPr/>
        </p:nvSpPr>
        <p:spPr>
          <a:xfrm>
            <a:off x="838200" y="6336268"/>
            <a:ext cx="1550617" cy="369332"/>
          </a:xfrm>
          <a:prstGeom prst="rect">
            <a:avLst/>
          </a:prstGeom>
          <a:solidFill>
            <a:srgbClr val="F8E5D9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NewNode  is x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98" name="Google Shape;2298;p175"/>
          <p:cNvSpPr/>
          <p:nvPr/>
        </p:nvSpPr>
        <p:spPr>
          <a:xfrm>
            <a:off x="4038600" y="4191000"/>
            <a:ext cx="1295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RL rotation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99" name="Google Shape;2299;p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81313"/>
            <a:ext cx="3563236" cy="329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7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Red Black Trees - Example</a:t>
            </a:r>
            <a:endParaRPr/>
          </a:p>
        </p:txBody>
      </p:sp>
      <p:sp>
        <p:nvSpPr>
          <p:cNvPr id="2305" name="Google Shape;2305;p176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US" sz="2300">
                <a:solidFill>
                  <a:srgbClr val="0000CC"/>
                </a:solidFill>
              </a:rPr>
              <a:t>Create RED BLACK </a:t>
            </a:r>
            <a:endParaRPr/>
          </a:p>
          <a:p>
            <a:pPr marL="320040" lvl="0" indent="-320040" algn="just" rtl="0">
              <a:spcBef>
                <a:spcPts val="500"/>
              </a:spcBef>
              <a:spcAft>
                <a:spcPts val="0"/>
              </a:spcAft>
              <a:buSzPts val="1380"/>
              <a:buNone/>
            </a:pPr>
            <a:r>
              <a:rPr lang="en-US" sz="2300"/>
              <a:t>8, 18, 5, 15, 17, 25, 40, 80</a:t>
            </a:r>
            <a:endParaRPr sz="230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77"/>
          <p:cNvSpPr txBox="1"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</a:pPr>
            <a:r>
              <a:rPr lang="en-US"/>
              <a:t>K – DIMENSIONAL TREE</a:t>
            </a:r>
            <a:endParaRPr/>
          </a:p>
        </p:txBody>
      </p:sp>
      <p:sp>
        <p:nvSpPr>
          <p:cNvPr id="2311" name="Google Shape;2311;p177"/>
          <p:cNvSpPr txBox="1"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56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7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endParaRPr/>
          </a:p>
        </p:txBody>
      </p:sp>
      <p:sp>
        <p:nvSpPr>
          <p:cNvPr id="2317" name="Google Shape;2317;p178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sz="2400" b="1" dirty="0" err="1"/>
              <a:t>kd</a:t>
            </a:r>
            <a:r>
              <a:rPr lang="en-US" sz="2400" b="1" dirty="0"/>
              <a:t>-Trees</a:t>
            </a:r>
            <a:endParaRPr sz="2400" dirty="0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• Invented in 1970s by Jon Bentley</a:t>
            </a:r>
            <a:endParaRPr sz="2400" dirty="0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• Name originally meant “3d-trees, 4d-trees, </a:t>
            </a:r>
            <a:r>
              <a:rPr lang="en-US" sz="2400" dirty="0" err="1"/>
              <a:t>etc</a:t>
            </a:r>
            <a:r>
              <a:rPr lang="en-US" sz="2400" dirty="0"/>
              <a:t>”</a:t>
            </a:r>
            <a:endParaRPr sz="2400" dirty="0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where k was the # of dimensions</a:t>
            </a:r>
            <a:endParaRPr sz="2400" dirty="0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• Now, people say “</a:t>
            </a:r>
            <a:r>
              <a:rPr lang="en-US" sz="2400" dirty="0" err="1"/>
              <a:t>kd</a:t>
            </a:r>
            <a:r>
              <a:rPr lang="en-US" sz="2400" dirty="0"/>
              <a:t>-tree of dimension d”</a:t>
            </a:r>
            <a:endParaRPr sz="2400" dirty="0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• Idea: Each level of the tree compares against 1</a:t>
            </a:r>
            <a:endParaRPr sz="2400" dirty="0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dimension.</a:t>
            </a:r>
            <a:endParaRPr sz="2400" dirty="0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• Let’s us have only </a:t>
            </a:r>
            <a:r>
              <a:rPr lang="en-US" sz="2400" b="1" dirty="0"/>
              <a:t>two children </a:t>
            </a:r>
            <a:r>
              <a:rPr lang="en-US" sz="2400" dirty="0"/>
              <a:t>at each node</a:t>
            </a:r>
            <a:endParaRPr sz="2400" dirty="0"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(instead of 2</a:t>
            </a:r>
            <a:r>
              <a:rPr lang="en-US" sz="2400" i="1" dirty="0"/>
              <a:t>d</a:t>
            </a:r>
            <a:r>
              <a:rPr lang="en-US" sz="2400" dirty="0"/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7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endParaRPr/>
          </a:p>
        </p:txBody>
      </p:sp>
      <p:sp>
        <p:nvSpPr>
          <p:cNvPr id="2323" name="Google Shape;2323;p179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4972050" cy="463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Each level has a “cutting dimension”</a:t>
            </a:r>
            <a:endParaRPr sz="2400"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Cycle through the dimensions as you walk down the tree.</a:t>
            </a:r>
            <a:endParaRPr sz="2400"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Each node contains a point P = (</a:t>
            </a:r>
            <a:r>
              <a:rPr lang="en-US" sz="2400" dirty="0" err="1"/>
              <a:t>x,y</a:t>
            </a:r>
            <a:r>
              <a:rPr lang="en-US" sz="2400" dirty="0"/>
              <a:t>)</a:t>
            </a:r>
            <a:endParaRPr sz="2400" dirty="0"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/>
              <a:t>To find (</a:t>
            </a:r>
            <a:r>
              <a:rPr lang="en-US" sz="2400" dirty="0" err="1"/>
              <a:t>x’,y</a:t>
            </a:r>
            <a:r>
              <a:rPr lang="en-US" sz="2400" dirty="0"/>
              <a:t>’) you only compare coordinate from the cutting dimension</a:t>
            </a:r>
            <a:endParaRPr sz="2400" dirty="0"/>
          </a:p>
        </p:txBody>
      </p:sp>
      <p:pic>
        <p:nvPicPr>
          <p:cNvPr id="2324" name="Google Shape;2324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6355" y="2470201"/>
            <a:ext cx="2180991" cy="301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18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endParaRPr/>
          </a:p>
        </p:txBody>
      </p:sp>
      <p:sp>
        <p:nvSpPr>
          <p:cNvPr id="2330" name="Google Shape;2330;p180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b="1"/>
              <a:t>kd-tree example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/>
              <a:t>insert: (30,40), (5,25), (10,12), (70,70), (50,30), (35,45)</a:t>
            </a:r>
            <a:endParaRPr/>
          </a:p>
        </p:txBody>
      </p:sp>
      <p:pic>
        <p:nvPicPr>
          <p:cNvPr id="2331" name="Google Shape;2331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7563" y="3048299"/>
            <a:ext cx="2792637" cy="290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18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endParaRPr/>
          </a:p>
        </p:txBody>
      </p:sp>
      <p:sp>
        <p:nvSpPr>
          <p:cNvPr id="2337" name="Google Shape;2337;p181"/>
          <p:cNvSpPr txBox="1">
            <a:spLocks noGrp="1"/>
          </p:cNvSpPr>
          <p:nvPr>
            <p:ph type="body" idx="1"/>
          </p:nvPr>
        </p:nvSpPr>
        <p:spPr>
          <a:xfrm>
            <a:off x="751695" y="2292550"/>
            <a:ext cx="4678903" cy="34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>
              <a:spcBef>
                <a:spcPts val="0"/>
              </a:spcBef>
              <a:buSzPts val="1740"/>
            </a:pPr>
            <a:r>
              <a:rPr lang="en-US" dirty="0"/>
              <a:t>Insert </a:t>
            </a:r>
            <a:r>
              <a:rPr lang="en-US" dirty="0"/>
              <a:t>(3, 6), (17, 15), (13, 15), (6, 12), (9, 1), (2, 7), (10, 19</a:t>
            </a:r>
            <a:r>
              <a:rPr lang="en-US" dirty="0" smtClean="0"/>
              <a:t>)</a:t>
            </a:r>
          </a:p>
          <a:p>
            <a:pPr marL="320040" lvl="0" indent="-320040">
              <a:spcBef>
                <a:spcPts val="0"/>
              </a:spcBef>
              <a:buSzPts val="1740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www.geeksforgeeks.org/k-dimensional-tree/</a:t>
            </a:r>
            <a:endParaRPr lang="en-US" dirty="0" smtClean="0"/>
          </a:p>
          <a:p>
            <a:pPr marL="320040" lvl="0" indent="-320040">
              <a:spcBef>
                <a:spcPts val="0"/>
              </a:spcBef>
              <a:buSzPts val="1740"/>
            </a:pPr>
            <a:endParaRPr lang="en-US" dirty="0"/>
          </a:p>
          <a:p>
            <a:pPr marL="320040" lvl="0" indent="-320040">
              <a:spcBef>
                <a:spcPts val="0"/>
              </a:spcBef>
              <a:buSzPts val="1740"/>
            </a:pPr>
            <a:endParaRPr dirty="0"/>
          </a:p>
        </p:txBody>
      </p:sp>
      <p:pic>
        <p:nvPicPr>
          <p:cNvPr id="1026" name="Picture 2" descr="ktree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87" y="2121099"/>
            <a:ext cx="4221713" cy="277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8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endParaRPr/>
          </a:p>
        </p:txBody>
      </p:sp>
      <p:sp>
        <p:nvSpPr>
          <p:cNvPr id="2344" name="Google Shape;2344;p182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Draw K-D  tree 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/>
              <a:t>(5,8) (18,14) (12,14) (8,11) (10,2) (3,6) (11,20)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/>
          <p:nvPr/>
        </p:nvSpPr>
        <p:spPr>
          <a:xfrm>
            <a:off x="7086600" y="5791200"/>
            <a:ext cx="1447800" cy="533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Optimal</a:t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2057400"/>
            <a:ext cx="1497157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Twentieth Century"/>
              <a:buNone/>
            </a:pPr>
            <a:r>
              <a:rPr lang="en-US" sz="3600" b="1">
                <a:solidFill>
                  <a:srgbClr val="C00000"/>
                </a:solidFill>
              </a:rPr>
              <a:t>Optimal BST ?</a:t>
            </a:r>
            <a:endParaRPr sz="3600" b="1" i="1">
              <a:solidFill>
                <a:srgbClr val="C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17</a:t>
            </a:fld>
            <a:endParaRPr sz="1190"/>
          </a:p>
        </p:txBody>
      </p:sp>
      <p:sp>
        <p:nvSpPr>
          <p:cNvPr id="258" name="Google Shape;258;p32"/>
          <p:cNvSpPr/>
          <p:nvPr/>
        </p:nvSpPr>
        <p:spPr>
          <a:xfrm>
            <a:off x="152400" y="1524000"/>
            <a:ext cx="1447800" cy="533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Tree 1</a:t>
            </a: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7201989" y="1524000"/>
            <a:ext cx="1828800" cy="533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Tree 2</a:t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5789" y="2057400"/>
            <a:ext cx="2018211" cy="1600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" name="Google Shape;261;p32"/>
          <p:cNvGraphicFramePr/>
          <p:nvPr/>
        </p:nvGraphicFramePr>
        <p:xfrm>
          <a:off x="990600" y="3505200"/>
          <a:ext cx="2819400" cy="1463080"/>
        </p:xfrm>
        <a:graphic>
          <a:graphicData uri="http://schemas.openxmlformats.org/drawingml/2006/table">
            <a:tbl>
              <a:tblPr firstRow="1" bandRow="1">
                <a:noFill/>
                <a:tableStyleId>{5C551908-73A2-4CC5-8B6D-7490D34F172D}</a:tableStyleId>
              </a:tblPr>
              <a:tblGrid>
                <a:gridCol w="1148650"/>
                <a:gridCol w="1670750"/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C0C0C"/>
                          </a:solidFill>
                        </a:rPr>
                        <a:t>Node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C0C0C"/>
                          </a:solidFill>
                        </a:rPr>
                        <a:t># comparisons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262" name="Google Shape;26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5000" y="2209800"/>
            <a:ext cx="5410200" cy="7430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32"/>
          <p:cNvGraphicFramePr/>
          <p:nvPr/>
        </p:nvGraphicFramePr>
        <p:xfrm>
          <a:off x="5867400" y="3733800"/>
          <a:ext cx="3048000" cy="1097310"/>
        </p:xfrm>
        <a:graphic>
          <a:graphicData uri="http://schemas.openxmlformats.org/drawingml/2006/table">
            <a:tbl>
              <a:tblPr firstRow="1" bandRow="1">
                <a:noFill/>
                <a:tableStyleId>{5C551908-73A2-4CC5-8B6D-7490D34F172D}</a:tableStyleId>
              </a:tblPr>
              <a:tblGrid>
                <a:gridCol w="1241775"/>
                <a:gridCol w="1806225"/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C0C0C"/>
                          </a:solidFill>
                        </a:rPr>
                        <a:t>Node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C0C0C"/>
                          </a:solidFill>
                        </a:rPr>
                        <a:t># comparisons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A, 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264" name="Google Shape;264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677" y="5410200"/>
            <a:ext cx="4689231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69830" y="5334000"/>
            <a:ext cx="387417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/>
          <p:nvPr/>
        </p:nvSpPr>
        <p:spPr>
          <a:xfrm>
            <a:off x="1981200" y="6324600"/>
            <a:ext cx="5867400" cy="533400"/>
          </a:xfrm>
          <a:prstGeom prst="rect">
            <a:avLst/>
          </a:prstGeom>
          <a:solidFill>
            <a:srgbClr val="F8E5D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What about unsuccessful searches 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40"/>
              <a:buFont typeface="Twentieth Century"/>
              <a:buNone/>
            </a:pPr>
            <a:r>
              <a:rPr lang="en-US" sz="3240" b="1">
                <a:solidFill>
                  <a:srgbClr val="C00000"/>
                </a:solidFill>
              </a:rPr>
              <a:t>Unsuccessful searches; optimality, and OBST</a:t>
            </a:r>
            <a:endParaRPr sz="3240" b="1" i="1">
              <a:solidFill>
                <a:srgbClr val="C00000"/>
              </a:solidFill>
            </a:endParaRPr>
          </a:p>
        </p:txBody>
      </p: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18</a:t>
            </a:fld>
            <a:endParaRPr sz="1190"/>
          </a:p>
        </p:txBody>
      </p:sp>
      <p:sp>
        <p:nvSpPr>
          <p:cNvPr id="273" name="Google Shape;273;p33"/>
          <p:cNvSpPr txBox="1"/>
          <p:nvPr/>
        </p:nvSpPr>
        <p:spPr>
          <a:xfrm>
            <a:off x="5105400" y="1676400"/>
            <a:ext cx="3810000" cy="224676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P1, P2, P3 are the probabilities of successful searches.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q0, q1, q2, q3 are the probabilities of unsuccessful searches.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Assume all probabilities as 1/7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76400"/>
            <a:ext cx="3657600" cy="272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" y="4610100"/>
            <a:ext cx="67437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958933"/>
            <a:ext cx="9144000" cy="822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 b="1">
                <a:solidFill>
                  <a:srgbClr val="C00000"/>
                </a:solidFill>
              </a:rPr>
              <a:t>Optimal Binary Search Tree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461248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OBST is one </a:t>
            </a:r>
            <a:r>
              <a:rPr lang="en-US" sz="2400">
                <a:solidFill>
                  <a:srgbClr val="FF0000"/>
                </a:solidFill>
              </a:rPr>
              <a:t>special kind </a:t>
            </a:r>
            <a:r>
              <a:rPr lang="en-US" sz="2400"/>
              <a:t>of </a:t>
            </a:r>
            <a:r>
              <a:rPr lang="en-US" sz="2400">
                <a:solidFill>
                  <a:srgbClr val="0000FF"/>
                </a:solidFill>
              </a:rPr>
              <a:t>advanced tree</a:t>
            </a:r>
            <a:r>
              <a:rPr lang="en-US" sz="2400"/>
              <a:t>.</a:t>
            </a:r>
            <a:endParaRPr/>
          </a:p>
          <a:p>
            <a:pPr marL="320040" lvl="0" indent="-320040" algn="l" rtl="0">
              <a:spcBef>
                <a:spcPts val="12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It focus on how to </a:t>
            </a:r>
            <a:r>
              <a:rPr lang="en-US" sz="2400">
                <a:solidFill>
                  <a:srgbClr val="0000CC"/>
                </a:solidFill>
              </a:rPr>
              <a:t>reduce the searching cost </a:t>
            </a:r>
            <a:r>
              <a:rPr lang="en-US" sz="2400"/>
              <a:t>of the BST.</a:t>
            </a:r>
            <a:endParaRPr/>
          </a:p>
          <a:p>
            <a:pPr marL="320040" lvl="0" indent="-320040" algn="l" rtl="0">
              <a:spcBef>
                <a:spcPts val="12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It needs calculation to record probabilities, weight, cost, and root.</a:t>
            </a:r>
            <a:endParaRPr/>
          </a:p>
          <a:p>
            <a:pPr marL="320040" lvl="0" indent="-320040" algn="l" rtl="0">
              <a:spcBef>
                <a:spcPts val="12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Example – Dictionary in the form of BST</a:t>
            </a:r>
            <a:endParaRPr/>
          </a:p>
          <a:p>
            <a:pPr marL="640080" lvl="1" indent="-274320" algn="just" rtl="0">
              <a:spcBef>
                <a:spcPts val="1200"/>
              </a:spcBef>
              <a:spcAft>
                <a:spcPts val="0"/>
              </a:spcAft>
              <a:buSzPts val="1470"/>
              <a:buChar char="🞑"/>
            </a:pPr>
            <a:r>
              <a:rPr lang="en-US" sz="2100"/>
              <a:t>Aim : Make this BST efficient by arranging frequently used words nearer to the root and less </a:t>
            </a:r>
            <a:r>
              <a:rPr lang="en-US" sz="2100">
                <a:solidFill>
                  <a:srgbClr val="0000CC"/>
                </a:solidFill>
              </a:rPr>
              <a:t>frequently</a:t>
            </a:r>
            <a:r>
              <a:rPr lang="en-US" sz="2100"/>
              <a:t> used words away from the root. OR</a:t>
            </a:r>
            <a:endParaRPr/>
          </a:p>
          <a:p>
            <a:pPr marL="640080" lvl="1" indent="-274320" algn="just" rtl="0">
              <a:spcBef>
                <a:spcPts val="1200"/>
              </a:spcBef>
              <a:spcAft>
                <a:spcPts val="0"/>
              </a:spcAft>
              <a:buSzPts val="1470"/>
              <a:buChar char="🞑"/>
            </a:pPr>
            <a:r>
              <a:rPr lang="en-US" sz="2100"/>
              <a:t>Element having more </a:t>
            </a:r>
            <a:r>
              <a:rPr lang="en-US" sz="2100">
                <a:solidFill>
                  <a:srgbClr val="0000CC"/>
                </a:solidFill>
              </a:rPr>
              <a:t>probability</a:t>
            </a:r>
            <a:r>
              <a:rPr lang="en-US" sz="2100"/>
              <a:t> of appearance should be placed nearer to the root and the Element having lesser probability should be placed away from the root. </a:t>
            </a:r>
            <a:endParaRPr/>
          </a:p>
          <a:p>
            <a:pPr marL="320040" lvl="0" indent="-220980" algn="l" rtl="0">
              <a:spcBef>
                <a:spcPts val="1200"/>
              </a:spcBef>
              <a:spcAft>
                <a:spcPts val="0"/>
              </a:spcAft>
              <a:buSzPts val="1560"/>
              <a:buNone/>
            </a:pPr>
            <a:endParaRPr sz="2600"/>
          </a:p>
        </p:txBody>
      </p:sp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19</a:t>
            </a:fld>
            <a:endParaRPr sz="119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152400" y="2209800"/>
            <a:ext cx="8763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959"/>
              <a:buFont typeface="Twentieth Century"/>
              <a:buNone/>
            </a:pPr>
            <a:r>
              <a:rPr lang="en-US" sz="3959" b="1">
                <a:solidFill>
                  <a:srgbClr val="FFC000"/>
                </a:solidFill>
              </a:rPr>
              <a:t>UNIT 4 </a:t>
            </a:r>
            <a:br>
              <a:rPr lang="en-US" sz="3959" b="1">
                <a:solidFill>
                  <a:srgbClr val="FFC000"/>
                </a:solidFill>
              </a:rPr>
            </a:br>
            <a:r>
              <a:rPr lang="en-US" sz="3959" b="1">
                <a:solidFill>
                  <a:srgbClr val="FFC000"/>
                </a:solidFill>
              </a:rPr>
              <a:t>SEARCH TREES, INDEXING, MULTIWAY TREES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560"/>
              <a:buNone/>
            </a:pP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 b="1">
                <a:solidFill>
                  <a:srgbClr val="C00000"/>
                </a:solidFill>
              </a:rPr>
              <a:t>Optimal Binary Search Tree</a:t>
            </a:r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763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500"/>
              <a:buChar char="◻"/>
            </a:pPr>
            <a:r>
              <a:rPr lang="en-US" sz="2500"/>
              <a:t>n identifiers:a</a:t>
            </a:r>
            <a:r>
              <a:rPr lang="en-US" sz="2500" baseline="-25000"/>
              <a:t>1</a:t>
            </a:r>
            <a:r>
              <a:rPr lang="en-US" sz="2500"/>
              <a:t>&lt;a</a:t>
            </a:r>
            <a:r>
              <a:rPr lang="en-US" sz="2500" baseline="-25000"/>
              <a:t>2</a:t>
            </a:r>
            <a:r>
              <a:rPr lang="en-US" sz="2500"/>
              <a:t>&lt;a</a:t>
            </a:r>
            <a:r>
              <a:rPr lang="en-US" sz="2500" baseline="-25000"/>
              <a:t>3</a:t>
            </a:r>
            <a:r>
              <a:rPr lang="en-US" sz="2500"/>
              <a:t>&lt; …. &lt;a</a:t>
            </a:r>
            <a:r>
              <a:rPr lang="en-US" sz="2500" baseline="-25000"/>
              <a:t>n</a:t>
            </a:r>
            <a:endParaRPr/>
          </a:p>
          <a:p>
            <a:pPr marL="320040" lvl="0" indent="-320040" algn="l" rtl="0">
              <a:spcBef>
                <a:spcPts val="800"/>
              </a:spcBef>
              <a:spcAft>
                <a:spcPts val="0"/>
              </a:spcAft>
              <a:buSzPts val="1500"/>
              <a:buChar char="◻"/>
            </a:pPr>
            <a:r>
              <a:rPr lang="en-US" sz="2500" b="1">
                <a:solidFill>
                  <a:srgbClr val="0000CC"/>
                </a:solidFill>
              </a:rPr>
              <a:t>P</a:t>
            </a:r>
            <a:r>
              <a:rPr lang="en-US" sz="2500" b="1" baseline="-25000">
                <a:solidFill>
                  <a:srgbClr val="0000CC"/>
                </a:solidFill>
              </a:rPr>
              <a:t>i</a:t>
            </a:r>
            <a:r>
              <a:rPr lang="en-US" sz="2500" baseline="-25000"/>
              <a:t> </a:t>
            </a:r>
            <a:r>
              <a:rPr lang="en-US" sz="2500"/>
              <a:t>,1≤i ≤ n : the probability that a</a:t>
            </a:r>
            <a:r>
              <a:rPr lang="en-US" sz="2500" baseline="-25000"/>
              <a:t>i </a:t>
            </a:r>
            <a:r>
              <a:rPr lang="en-US" sz="2500"/>
              <a:t>is searched. (</a:t>
            </a:r>
            <a:r>
              <a:rPr lang="en-US" sz="2500">
                <a:solidFill>
                  <a:srgbClr val="0000CC"/>
                </a:solidFill>
              </a:rPr>
              <a:t>successful search</a:t>
            </a:r>
            <a:r>
              <a:rPr lang="en-US" sz="2500"/>
              <a:t>)</a:t>
            </a:r>
            <a:endParaRPr/>
          </a:p>
          <a:p>
            <a:pPr marL="320040" lvl="0" indent="-320040" algn="just" rtl="0">
              <a:spcBef>
                <a:spcPts val="800"/>
              </a:spcBef>
              <a:spcAft>
                <a:spcPts val="0"/>
              </a:spcAft>
              <a:buSzPts val="1500"/>
              <a:buChar char="◻"/>
            </a:pPr>
            <a:r>
              <a:rPr lang="en-US" sz="2500" b="1">
                <a:solidFill>
                  <a:srgbClr val="C00000"/>
                </a:solidFill>
              </a:rPr>
              <a:t>Q</a:t>
            </a:r>
            <a:r>
              <a:rPr lang="en-US" sz="2500" b="1" baseline="-25000">
                <a:solidFill>
                  <a:srgbClr val="C00000"/>
                </a:solidFill>
              </a:rPr>
              <a:t>i </a:t>
            </a:r>
            <a:r>
              <a:rPr lang="en-US" sz="2500"/>
              <a:t>, 0 ≤ i ≤ n: the probability that x is searched; (</a:t>
            </a:r>
            <a:r>
              <a:rPr lang="en-US" sz="2500">
                <a:solidFill>
                  <a:srgbClr val="C00000"/>
                </a:solidFill>
              </a:rPr>
              <a:t>unsuccessful search</a:t>
            </a:r>
            <a:r>
              <a:rPr lang="en-US" sz="2500"/>
              <a:t>)</a:t>
            </a:r>
            <a:endParaRPr/>
          </a:p>
          <a:p>
            <a:pPr marL="640080" lvl="1" indent="-274320" algn="l" rtl="0">
              <a:spcBef>
                <a:spcPts val="800"/>
              </a:spcBef>
              <a:spcAft>
                <a:spcPts val="0"/>
              </a:spcAft>
              <a:buSzPts val="1750"/>
              <a:buChar char="🞑"/>
            </a:pPr>
            <a:r>
              <a:rPr lang="en-US" sz="2500"/>
              <a:t>where a</a:t>
            </a:r>
            <a:r>
              <a:rPr lang="en-US" sz="2500" baseline="-25000"/>
              <a:t>i</a:t>
            </a:r>
            <a:r>
              <a:rPr lang="en-US" sz="2500"/>
              <a:t> &lt; x &lt; a</a:t>
            </a:r>
            <a:r>
              <a:rPr lang="en-US" sz="2400" baseline="-25000"/>
              <a:t>i+1</a:t>
            </a:r>
            <a:r>
              <a:rPr lang="en-US" sz="2500"/>
              <a:t> (a</a:t>
            </a:r>
            <a:r>
              <a:rPr lang="en-US" sz="2500" baseline="-25000"/>
              <a:t>0</a:t>
            </a:r>
            <a:r>
              <a:rPr lang="en-US" sz="2500"/>
              <a:t>=-∞,a</a:t>
            </a:r>
            <a:r>
              <a:rPr lang="en-US" sz="2500" baseline="-25000"/>
              <a:t>n+1</a:t>
            </a:r>
            <a:r>
              <a:rPr lang="en-US" sz="2500"/>
              <a:t>= ∞)</a:t>
            </a:r>
            <a:endParaRPr sz="2300" baseline="-25000"/>
          </a:p>
        </p:txBody>
      </p:sp>
      <p:sp>
        <p:nvSpPr>
          <p:cNvPr id="292" name="Google Shape;292;p35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20</a:t>
            </a:fld>
            <a:endParaRPr sz="1190"/>
          </a:p>
        </p:txBody>
      </p:sp>
      <p:pic>
        <p:nvPicPr>
          <p:cNvPr id="293" name="Google Shape;29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4267200"/>
            <a:ext cx="2362200" cy="112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 b="1">
                <a:solidFill>
                  <a:srgbClr val="C00000"/>
                </a:solidFill>
              </a:rPr>
              <a:t>Optimal Binary Search Tree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21</a:t>
            </a:fld>
            <a:endParaRPr sz="1190"/>
          </a:p>
        </p:txBody>
      </p:sp>
      <p:pic>
        <p:nvPicPr>
          <p:cNvPr id="301" name="Google Shape;30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524000"/>
            <a:ext cx="7515225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rgbClr val="C00000"/>
                </a:solidFill>
              </a:rPr>
              <a:t>Optimal Binary Search Tree</a:t>
            </a:r>
            <a:br>
              <a:rPr lang="en-US" sz="3959">
                <a:solidFill>
                  <a:srgbClr val="C00000"/>
                </a:solidFill>
              </a:rPr>
            </a:br>
            <a:r>
              <a:rPr lang="en-US" sz="2430" i="1">
                <a:solidFill>
                  <a:srgbClr val="0000CC"/>
                </a:solidFill>
              </a:rPr>
              <a:t>Dynamic Programming Approach</a:t>
            </a:r>
            <a:endParaRPr sz="3959" i="1">
              <a:solidFill>
                <a:srgbClr val="0000CC"/>
              </a:solidFill>
            </a:endParaRPr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7630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Notations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320040" lvl="0" indent="-320040" algn="l" rtl="0">
              <a:spcBef>
                <a:spcPts val="800"/>
              </a:spcBef>
              <a:spcAft>
                <a:spcPts val="0"/>
              </a:spcAft>
              <a:buSzPts val="1500"/>
              <a:buChar char="◻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500" baseline="-25000"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= OBST (a</a:t>
            </a:r>
            <a:r>
              <a:rPr lang="en-US" sz="2500" baseline="-25000">
                <a:latin typeface="Calibri"/>
                <a:ea typeface="Calibri"/>
                <a:cs typeface="Calibri"/>
                <a:sym typeface="Calibri"/>
              </a:rPr>
              <a:t>i+1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, …., a</a:t>
            </a:r>
            <a:r>
              <a:rPr lang="en-US" sz="2500" baseline="-25000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320040" lvl="0" indent="-320040" algn="l" rtl="0">
              <a:spcBef>
                <a:spcPts val="800"/>
              </a:spcBef>
              <a:spcAft>
                <a:spcPts val="0"/>
              </a:spcAft>
              <a:buSzPts val="1500"/>
              <a:buChar char="◻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500" baseline="-25000"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= Cost of T</a:t>
            </a:r>
            <a:r>
              <a:rPr lang="en-US" sz="2500" baseline="-25000">
                <a:latin typeface="Calibri"/>
                <a:ea typeface="Calibri"/>
                <a:cs typeface="Calibri"/>
                <a:sym typeface="Calibri"/>
              </a:rPr>
              <a:t>ij</a:t>
            </a:r>
            <a:endParaRPr sz="25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320040" algn="l" rtl="0">
              <a:spcBef>
                <a:spcPts val="800"/>
              </a:spcBef>
              <a:spcAft>
                <a:spcPts val="0"/>
              </a:spcAft>
              <a:buSzPts val="1500"/>
              <a:buChar char="◻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2500" baseline="-25000"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= Weight of each of T</a:t>
            </a:r>
            <a:r>
              <a:rPr lang="en-US" sz="2500" baseline="-25000">
                <a:latin typeface="Calibri"/>
                <a:ea typeface="Calibri"/>
                <a:cs typeface="Calibri"/>
                <a:sym typeface="Calibri"/>
              </a:rPr>
              <a:t>ij</a:t>
            </a:r>
            <a:endParaRPr sz="25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320040" algn="l" rtl="0">
              <a:spcBef>
                <a:spcPts val="800"/>
              </a:spcBef>
              <a:spcAft>
                <a:spcPts val="0"/>
              </a:spcAft>
              <a:buSzPts val="1500"/>
              <a:buChar char="◻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500" baseline="-25000"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= Root values of T</a:t>
            </a:r>
            <a:r>
              <a:rPr lang="en-US" sz="2500" baseline="-25000">
                <a:latin typeface="Calibri"/>
                <a:ea typeface="Calibri"/>
                <a:cs typeface="Calibri"/>
                <a:sym typeface="Calibri"/>
              </a:rPr>
              <a:t>ij</a:t>
            </a:r>
            <a:endParaRPr sz="25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320040" algn="l" rtl="0"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Formulae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3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7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22</a:t>
            </a:fld>
            <a:endParaRPr sz="1190"/>
          </a:p>
        </p:txBody>
      </p:sp>
      <p:sp>
        <p:nvSpPr>
          <p:cNvPr id="310" name="Google Shape;310;p3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0" y="8763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4343400"/>
            <a:ext cx="5819775" cy="236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rgbClr val="C00000"/>
                </a:solidFill>
              </a:rPr>
              <a:t>Optimal Binary Search Tree</a:t>
            </a:r>
            <a:br>
              <a:rPr lang="en-US" sz="3959">
                <a:solidFill>
                  <a:srgbClr val="C00000"/>
                </a:solidFill>
              </a:rPr>
            </a:br>
            <a:r>
              <a:rPr lang="en-US" sz="2430" i="1">
                <a:solidFill>
                  <a:srgbClr val="0000CC"/>
                </a:solidFill>
              </a:rPr>
              <a:t>Dynamic Programming Approach</a:t>
            </a:r>
            <a:endParaRPr sz="3959" i="1">
              <a:solidFill>
                <a:srgbClr val="0000CC"/>
              </a:solidFill>
            </a:endParaRPr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763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320040" lvl="0" indent="-320040" algn="just" rtl="0">
              <a:spcBef>
                <a:spcPts val="800"/>
              </a:spcBef>
              <a:spcAft>
                <a:spcPts val="0"/>
              </a:spcAft>
              <a:buSzPts val="1500"/>
              <a:buChar char="◻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Consider n = 4 and keys = (do, if, int, while); p(1:4) = (3,3,1,1) and q(0:4) = (2,3,1,1,1). Construct the OBST.</a:t>
            </a:r>
            <a:endParaRPr/>
          </a:p>
          <a:p>
            <a:pPr marL="320040" lvl="0" indent="-320040" algn="l" rtl="0"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Formulae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5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4790" algn="l" rtl="0"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 sz="25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4790" algn="l" rtl="0"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 sz="25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4790" algn="l" rtl="0"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 sz="25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4790" algn="l" rtl="0"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8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23</a:t>
            </a:fld>
            <a:endParaRPr sz="1190"/>
          </a:p>
        </p:txBody>
      </p:sp>
      <p:pic>
        <p:nvPicPr>
          <p:cNvPr id="321" name="Google Shape;32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3048000"/>
            <a:ext cx="5105400" cy="1809509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2" name="Google Shape;32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4910499"/>
            <a:ext cx="5105400" cy="1947501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rgbClr val="C00000"/>
                </a:solidFill>
              </a:rPr>
              <a:t>Optimal Binary Search Tree</a:t>
            </a:r>
            <a:br>
              <a:rPr lang="en-US" sz="3959">
                <a:solidFill>
                  <a:srgbClr val="C00000"/>
                </a:solidFill>
              </a:rPr>
            </a:br>
            <a:r>
              <a:rPr lang="en-US" sz="2430" i="1">
                <a:solidFill>
                  <a:srgbClr val="0000CC"/>
                </a:solidFill>
              </a:rPr>
              <a:t>Dynamic Programming Approach</a:t>
            </a:r>
            <a:endParaRPr sz="3959" i="1">
              <a:solidFill>
                <a:srgbClr val="0000CC"/>
              </a:solidFill>
            </a:endParaRPr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76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21"/>
              <a:buFont typeface="Noto Sans Symbols"/>
              <a:buChar char="▪"/>
            </a:pPr>
            <a:r>
              <a:rPr lang="en-US" sz="2035">
                <a:latin typeface="Calibri"/>
                <a:ea typeface="Calibri"/>
                <a:cs typeface="Calibri"/>
                <a:sym typeface="Calibri"/>
              </a:rPr>
              <a:t>Consider n = 4 and keys = (do, if, int, while); 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Font typeface="Noto Sans Symbols"/>
              <a:buChar char="▪"/>
            </a:pPr>
            <a:r>
              <a:rPr lang="en-US" sz="2035">
                <a:latin typeface="Calibri"/>
                <a:ea typeface="Calibri"/>
                <a:cs typeface="Calibri"/>
                <a:sym typeface="Calibri"/>
              </a:rPr>
              <a:t>p(1:4) = (3,3,1,1) &amp; q(0:4) = (2,3,1,1,1). Construct the OBST.</a:t>
            </a:r>
            <a:endParaRPr/>
          </a:p>
          <a:p>
            <a:pPr marL="320040" lvl="0" indent="-242506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9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24</a:t>
            </a:fld>
            <a:endParaRPr sz="1190"/>
          </a:p>
        </p:txBody>
      </p:sp>
      <p:cxnSp>
        <p:nvCxnSpPr>
          <p:cNvPr id="331" name="Google Shape;331;p39"/>
          <p:cNvCxnSpPr/>
          <p:nvPr/>
        </p:nvCxnSpPr>
        <p:spPr>
          <a:xfrm>
            <a:off x="1600200" y="2635045"/>
            <a:ext cx="297180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2" name="Google Shape;332;p39"/>
          <p:cNvSpPr txBox="1"/>
          <p:nvPr/>
        </p:nvSpPr>
        <p:spPr>
          <a:xfrm>
            <a:off x="4648200" y="2330245"/>
            <a:ext cx="263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 sz="2800">
              <a:solidFill>
                <a:srgbClr val="C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33" name="Google Shape;333;p39"/>
          <p:cNvCxnSpPr/>
          <p:nvPr/>
        </p:nvCxnSpPr>
        <p:spPr>
          <a:xfrm>
            <a:off x="304800" y="3625645"/>
            <a:ext cx="0" cy="10668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4" name="Google Shape;334;p39"/>
          <p:cNvSpPr txBox="1"/>
          <p:nvPr/>
        </p:nvSpPr>
        <p:spPr>
          <a:xfrm>
            <a:off x="0" y="4692445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j-1</a:t>
            </a:r>
            <a:endParaRPr/>
          </a:p>
        </p:txBody>
      </p:sp>
      <p:pic>
        <p:nvPicPr>
          <p:cNvPr id="335" name="Google Shape;33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819400"/>
            <a:ext cx="5867400" cy="249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200" y="5181600"/>
            <a:ext cx="41910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365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wentieth Century"/>
              <a:buNone/>
            </a:pPr>
            <a:r>
              <a:rPr lang="en-US" sz="2400">
                <a:solidFill>
                  <a:srgbClr val="C00000"/>
                </a:solidFill>
              </a:rPr>
              <a:t>Optimal Binary Search Tree</a:t>
            </a:r>
            <a:br>
              <a:rPr lang="en-US" sz="2400">
                <a:solidFill>
                  <a:srgbClr val="C00000"/>
                </a:solidFill>
              </a:rPr>
            </a:br>
            <a:r>
              <a:rPr lang="en-US" sz="1400" i="1">
                <a:solidFill>
                  <a:srgbClr val="0000CC"/>
                </a:solidFill>
              </a:rPr>
              <a:t>Dynamic Programming Approach</a:t>
            </a:r>
            <a:endParaRPr sz="2400" i="1">
              <a:solidFill>
                <a:srgbClr val="0000CC"/>
              </a:solidFill>
            </a:endParaRPr>
          </a:p>
        </p:txBody>
      </p:sp>
      <p:sp>
        <p:nvSpPr>
          <p:cNvPr id="343" name="Google Shape;343;p40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4876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22"/>
              <a:buFont typeface="Noto Sans Symbols"/>
              <a:buChar char="▪"/>
            </a:pPr>
            <a:r>
              <a:rPr lang="en-US" sz="1870">
                <a:latin typeface="Calibri"/>
                <a:ea typeface="Calibri"/>
                <a:cs typeface="Calibri"/>
                <a:sym typeface="Calibri"/>
              </a:rPr>
              <a:t>Consider n = 4 and keys = (do, if, int, while); 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Font typeface="Noto Sans Symbols"/>
              <a:buChar char="▪"/>
            </a:pPr>
            <a:r>
              <a:rPr lang="en-US" sz="1870">
                <a:latin typeface="Calibri"/>
                <a:ea typeface="Calibri"/>
                <a:cs typeface="Calibri"/>
                <a:sym typeface="Calibri"/>
              </a:rPr>
              <a:t>p(1:4) = (3,3,1,1) &amp; q(0:4) = (2,3,1,1,1). </a:t>
            </a:r>
            <a:endParaRPr/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0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25</a:t>
            </a:fld>
            <a:endParaRPr sz="1190"/>
          </a:p>
        </p:txBody>
      </p:sp>
      <p:graphicFrame>
        <p:nvGraphicFramePr>
          <p:cNvPr id="345" name="Google Shape;345;p40"/>
          <p:cNvGraphicFramePr/>
          <p:nvPr/>
        </p:nvGraphicFramePr>
        <p:xfrm>
          <a:off x="228600" y="2438400"/>
          <a:ext cx="8763000" cy="4394250"/>
        </p:xfrm>
        <a:graphic>
          <a:graphicData uri="http://schemas.openxmlformats.org/drawingml/2006/table">
            <a:tbl>
              <a:tblPr firstRow="1" bandRow="1">
                <a:noFill/>
                <a:tableStyleId>{13D1258C-69F6-43D1-BE27-311584C4179D}</a:tableStyleId>
              </a:tblPr>
              <a:tblGrid>
                <a:gridCol w="1600200"/>
                <a:gridCol w="2362200"/>
                <a:gridCol w="2438400"/>
                <a:gridCol w="2362200"/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- i =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i=3; j - i =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CF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i=2; j - i =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EA0F7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2 + 3 + 3 = 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1 + 1 + 1 =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3 + 1 + 1 = 5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i=1; j - i =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CF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- i = 2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EA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- i = 3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66FF99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3 + 1 + 3 = 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8 + 3 + 1 = 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12+1 +1 = 14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i=2; j - i =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CF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i=1; j - i = 2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EA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i=1; j - i = 3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11</a:t>
                      </a:r>
                      <a:endParaRPr sz="2200" b="1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66FF99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1 + 1 + 1 =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7 + 1 + 1 = 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- i = 4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</a:t>
                      </a:r>
                      <a:r>
                        <a:rPr lang="en-US" sz="2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16</a:t>
                      </a:r>
                      <a:endParaRPr sz="2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7575FF"/>
                    </a:solidFill>
                  </a:tcPr>
                </a:tc>
              </a:tr>
            </a:tbl>
          </a:graphicData>
        </a:graphic>
      </p:graphicFrame>
      <p:pic>
        <p:nvPicPr>
          <p:cNvPr id="346" name="Google Shape;34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43960"/>
            <a:ext cx="41910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/>
          <p:nvPr/>
        </p:nvSpPr>
        <p:spPr>
          <a:xfrm>
            <a:off x="990600" y="3276600"/>
            <a:ext cx="7620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8" name="Google Shape;348;p40"/>
          <p:cNvSpPr/>
          <p:nvPr/>
        </p:nvSpPr>
        <p:spPr>
          <a:xfrm>
            <a:off x="990600" y="3996396"/>
            <a:ext cx="7620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9" name="Google Shape;349;p40"/>
          <p:cNvSpPr/>
          <p:nvPr/>
        </p:nvSpPr>
        <p:spPr>
          <a:xfrm>
            <a:off x="990600" y="4648200"/>
            <a:ext cx="7620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0" name="Google Shape;350;p40"/>
          <p:cNvSpPr/>
          <p:nvPr/>
        </p:nvSpPr>
        <p:spPr>
          <a:xfrm>
            <a:off x="990600" y="5334000"/>
            <a:ext cx="7620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1" name="Google Shape;351;p40"/>
          <p:cNvSpPr/>
          <p:nvPr/>
        </p:nvSpPr>
        <p:spPr>
          <a:xfrm>
            <a:off x="990600" y="6096000"/>
            <a:ext cx="7620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2438400" y="3352800"/>
            <a:ext cx="16764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3" name="Google Shape;35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5400" y="1676399"/>
            <a:ext cx="3200400" cy="57242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54" name="Google Shape;354;p40"/>
          <p:cNvSpPr/>
          <p:nvPr/>
        </p:nvSpPr>
        <p:spPr>
          <a:xfrm>
            <a:off x="2438400" y="4648200"/>
            <a:ext cx="16764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2452468" y="6152272"/>
            <a:ext cx="16764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6" name="Google Shape;356;p40"/>
          <p:cNvSpPr/>
          <p:nvPr/>
        </p:nvSpPr>
        <p:spPr>
          <a:xfrm>
            <a:off x="4752536" y="3328181"/>
            <a:ext cx="18288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57" name="Google Shape;357;p40"/>
          <p:cNvCxnSpPr/>
          <p:nvPr/>
        </p:nvCxnSpPr>
        <p:spPr>
          <a:xfrm rot="10800000" flipH="1">
            <a:off x="5943600" y="2133600"/>
            <a:ext cx="228600" cy="21336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8" name="Google Shape;358;p40"/>
          <p:cNvSpPr/>
          <p:nvPr/>
        </p:nvSpPr>
        <p:spPr>
          <a:xfrm>
            <a:off x="4800600" y="4648200"/>
            <a:ext cx="17526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4800600" y="6172200"/>
            <a:ext cx="17526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7176868" y="3324664"/>
            <a:ext cx="17526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7162800" y="4648200"/>
            <a:ext cx="17526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2" name="Google Shape;362;p40"/>
          <p:cNvSpPr/>
          <p:nvPr/>
        </p:nvSpPr>
        <p:spPr>
          <a:xfrm>
            <a:off x="6705600" y="5715000"/>
            <a:ext cx="1752600" cy="30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6629400" y="6477000"/>
            <a:ext cx="1752600" cy="30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365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wentieth Century"/>
              <a:buNone/>
            </a:pPr>
            <a:r>
              <a:rPr lang="en-US" sz="2400">
                <a:solidFill>
                  <a:srgbClr val="C00000"/>
                </a:solidFill>
              </a:rPr>
              <a:t>Optimal Binary Search Tree</a:t>
            </a:r>
            <a:br>
              <a:rPr lang="en-US" sz="2400">
                <a:solidFill>
                  <a:srgbClr val="C00000"/>
                </a:solidFill>
              </a:rPr>
            </a:br>
            <a:r>
              <a:rPr lang="en-US" sz="1400" i="1">
                <a:solidFill>
                  <a:srgbClr val="0000CC"/>
                </a:solidFill>
              </a:rPr>
              <a:t>Dynamic Programming Approach</a:t>
            </a:r>
            <a:endParaRPr sz="2400" i="1">
              <a:solidFill>
                <a:srgbClr val="0000CC"/>
              </a:solidFill>
            </a:endParaRPr>
          </a:p>
        </p:txBody>
      </p:sp>
      <p:sp>
        <p:nvSpPr>
          <p:cNvPr id="370" name="Google Shape;370;p41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4876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22"/>
              <a:buFont typeface="Noto Sans Symbols"/>
              <a:buChar char="▪"/>
            </a:pPr>
            <a:r>
              <a:rPr lang="en-US" sz="1870">
                <a:latin typeface="Calibri"/>
                <a:ea typeface="Calibri"/>
                <a:cs typeface="Calibri"/>
                <a:sym typeface="Calibri"/>
              </a:rPr>
              <a:t>Consider n = 4 and keys = (do, if, int, while); 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Font typeface="Noto Sans Symbols"/>
              <a:buChar char="▪"/>
            </a:pPr>
            <a:r>
              <a:rPr lang="en-US" sz="1870">
                <a:latin typeface="Calibri"/>
                <a:ea typeface="Calibri"/>
                <a:cs typeface="Calibri"/>
                <a:sym typeface="Calibri"/>
              </a:rPr>
              <a:t>p(1:4) = (3,3,1,1) &amp; q(0:4) = (2,3,1,1,1). </a:t>
            </a:r>
            <a:endParaRPr/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1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26</a:t>
            </a:fld>
            <a:endParaRPr sz="1190"/>
          </a:p>
        </p:txBody>
      </p:sp>
      <p:graphicFrame>
        <p:nvGraphicFramePr>
          <p:cNvPr id="372" name="Google Shape;372;p41"/>
          <p:cNvGraphicFramePr/>
          <p:nvPr/>
        </p:nvGraphicFramePr>
        <p:xfrm>
          <a:off x="228600" y="2438400"/>
          <a:ext cx="8763000" cy="4394250"/>
        </p:xfrm>
        <a:graphic>
          <a:graphicData uri="http://schemas.openxmlformats.org/drawingml/2006/table">
            <a:tbl>
              <a:tblPr firstRow="1" bandRow="1">
                <a:noFill/>
                <a:tableStyleId>{13D1258C-69F6-43D1-BE27-311584C4179D}</a:tableStyleId>
              </a:tblPr>
              <a:tblGrid>
                <a:gridCol w="1600200"/>
                <a:gridCol w="2362200"/>
                <a:gridCol w="2438400"/>
                <a:gridCol w="2362200"/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- i =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i=3; j - i =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CF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i=2; j - i = 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EA0F7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2 + 3 + 3 = 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1 + 1 + 1 =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3 + 1 + 1 = 5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i=1; j - i =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CF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- i = 2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EA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- i = 3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66FF99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3 + 1 + 3 = 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8 + 3 + 1 = 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12+1 +1 = 14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i=2; j - i =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ECF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i=1; j - i = 2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EA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i=1; j - i = 3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11</a:t>
                      </a:r>
                      <a:endParaRPr sz="2200" b="1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66FF99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1 + 1 + 1 =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W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 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7 + 1 + 1 = 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- i = 4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r>
                        <a:rPr lang="en-US" sz="2200" baseline="-25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</a:t>
                      </a:r>
                      <a:r>
                        <a:rPr lang="en-US" sz="2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16</a:t>
                      </a:r>
                      <a:endParaRPr sz="2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7575FF"/>
                    </a:solidFill>
                  </a:tcPr>
                </a:tc>
              </a:tr>
            </a:tbl>
          </a:graphicData>
        </a:graphic>
      </p:graphicFrame>
      <p:pic>
        <p:nvPicPr>
          <p:cNvPr id="373" name="Google Shape;37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43960"/>
            <a:ext cx="4191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5400" y="1676399"/>
            <a:ext cx="3200400" cy="57242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375" name="Google Shape;375;p41"/>
          <p:cNvCxnSpPr/>
          <p:nvPr/>
        </p:nvCxnSpPr>
        <p:spPr>
          <a:xfrm rot="10800000" flipH="1">
            <a:off x="5943600" y="2133600"/>
            <a:ext cx="228600" cy="21336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rgbClr val="C00000"/>
                </a:solidFill>
              </a:rPr>
              <a:t>Optimal Binary Search Tree</a:t>
            </a:r>
            <a:br>
              <a:rPr lang="en-US" sz="3959">
                <a:solidFill>
                  <a:srgbClr val="C00000"/>
                </a:solidFill>
              </a:rPr>
            </a:br>
            <a:r>
              <a:rPr lang="en-US" sz="2430" i="1">
                <a:solidFill>
                  <a:srgbClr val="0000CC"/>
                </a:solidFill>
              </a:rPr>
              <a:t>Dynamic Programming Approach</a:t>
            </a:r>
            <a:endParaRPr sz="3959" i="1">
              <a:solidFill>
                <a:srgbClr val="0000CC"/>
              </a:solidFill>
            </a:endParaRPr>
          </a:p>
        </p:txBody>
      </p:sp>
      <p:sp>
        <p:nvSpPr>
          <p:cNvPr id="382" name="Google Shape;382;p42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76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21"/>
              <a:buFont typeface="Noto Sans Symbols"/>
              <a:buChar char="▪"/>
            </a:pPr>
            <a:r>
              <a:rPr lang="en-US" sz="2035">
                <a:latin typeface="Calibri"/>
                <a:ea typeface="Calibri"/>
                <a:cs typeface="Calibri"/>
                <a:sym typeface="Calibri"/>
              </a:rPr>
              <a:t>Consider n = 4 and keys = (do, if, int, while); 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Font typeface="Noto Sans Symbols"/>
              <a:buChar char="▪"/>
            </a:pPr>
            <a:r>
              <a:rPr lang="en-US" sz="2035">
                <a:latin typeface="Calibri"/>
                <a:ea typeface="Calibri"/>
                <a:cs typeface="Calibri"/>
                <a:sym typeface="Calibri"/>
              </a:rPr>
              <a:t>p(1:4) = (3,3,1,1) &amp; q(0:4) = (2,3,1,1,1). Construct the OBST.</a:t>
            </a:r>
            <a:endParaRPr/>
          </a:p>
          <a:p>
            <a:pPr marL="320040" lvl="0" indent="-242506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2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27</a:t>
            </a:fld>
            <a:endParaRPr sz="1190"/>
          </a:p>
        </p:txBody>
      </p:sp>
      <p:grpSp>
        <p:nvGrpSpPr>
          <p:cNvPr id="384" name="Google Shape;384;p42"/>
          <p:cNvGrpSpPr/>
          <p:nvPr/>
        </p:nvGrpSpPr>
        <p:grpSpPr>
          <a:xfrm>
            <a:off x="470723" y="2667000"/>
            <a:ext cx="7987477" cy="3227592"/>
            <a:chOff x="0" y="2330245"/>
            <a:chExt cx="7987477" cy="3227592"/>
          </a:xfrm>
        </p:grpSpPr>
        <p:cxnSp>
          <p:nvCxnSpPr>
            <p:cNvPr id="385" name="Google Shape;385;p42"/>
            <p:cNvCxnSpPr/>
            <p:nvPr/>
          </p:nvCxnSpPr>
          <p:spPr>
            <a:xfrm>
              <a:off x="1600200" y="2635045"/>
              <a:ext cx="2971800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86" name="Google Shape;386;p42"/>
            <p:cNvSpPr txBox="1"/>
            <p:nvPr/>
          </p:nvSpPr>
          <p:spPr>
            <a:xfrm>
              <a:off x="4648200" y="2330245"/>
              <a:ext cx="2632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C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</a:t>
              </a:r>
              <a:endParaRPr sz="28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387" name="Google Shape;387;p42"/>
            <p:cNvCxnSpPr/>
            <p:nvPr/>
          </p:nvCxnSpPr>
          <p:spPr>
            <a:xfrm>
              <a:off x="304800" y="3625645"/>
              <a:ext cx="0" cy="10668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88" name="Google Shape;388;p42"/>
            <p:cNvSpPr txBox="1"/>
            <p:nvPr/>
          </p:nvSpPr>
          <p:spPr>
            <a:xfrm>
              <a:off x="0" y="4692445"/>
              <a:ext cx="60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j-1</a:t>
              </a:r>
              <a:endParaRPr/>
            </a:p>
          </p:txBody>
        </p:sp>
        <p:pic>
          <p:nvPicPr>
            <p:cNvPr id="389" name="Google Shape;389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9600" y="2743200"/>
              <a:ext cx="7377877" cy="2814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42"/>
          <p:cNvSpPr/>
          <p:nvPr/>
        </p:nvSpPr>
        <p:spPr>
          <a:xfrm>
            <a:off x="1219200" y="6019800"/>
            <a:ext cx="6629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Calculated W</a:t>
            </a:r>
            <a:r>
              <a:rPr lang="en-US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</a:t>
            </a:r>
            <a:endParaRPr sz="3200" baseline="-25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5935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30"/>
              <a:buFont typeface="Twentieth Century"/>
              <a:buNone/>
            </a:pPr>
            <a:r>
              <a:rPr lang="en-US" sz="2430">
                <a:solidFill>
                  <a:srgbClr val="C00000"/>
                </a:solidFill>
              </a:rPr>
              <a:t>Optimal Binary Search Tree</a:t>
            </a:r>
            <a:r>
              <a:rPr lang="en-US" sz="3959">
                <a:solidFill>
                  <a:srgbClr val="C00000"/>
                </a:solidFill>
              </a:rPr>
              <a:t/>
            </a:r>
            <a:br>
              <a:rPr lang="en-US" sz="3959">
                <a:solidFill>
                  <a:srgbClr val="C00000"/>
                </a:solidFill>
              </a:rPr>
            </a:br>
            <a:r>
              <a:rPr lang="en-US" sz="2160" i="1">
                <a:solidFill>
                  <a:srgbClr val="0000CC"/>
                </a:solidFill>
              </a:rPr>
              <a:t>Computer C and r</a:t>
            </a:r>
            <a:endParaRPr sz="1260" i="1">
              <a:solidFill>
                <a:srgbClr val="0000CC"/>
              </a:solidFill>
            </a:endParaRPr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76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21"/>
              <a:buFont typeface="Noto Sans Symbols"/>
              <a:buChar char="▪"/>
            </a:pPr>
            <a:r>
              <a:rPr lang="en-US" sz="2035">
                <a:latin typeface="Calibri"/>
                <a:ea typeface="Calibri"/>
                <a:cs typeface="Calibri"/>
                <a:sym typeface="Calibri"/>
              </a:rPr>
              <a:t>Keys = (do, if, int, while); p(1:4) = (3,3,1,1) &amp; q(0:4) = (2,3,1,1,1). </a:t>
            </a:r>
            <a:endParaRPr/>
          </a:p>
          <a:p>
            <a:pPr marL="320040" lvl="0" indent="-24250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250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21"/>
              <a:buNone/>
            </a:pPr>
            <a:endParaRPr sz="2035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28</a:t>
            </a:fld>
            <a:endParaRPr sz="1190"/>
          </a:p>
        </p:txBody>
      </p:sp>
      <p:cxnSp>
        <p:nvCxnSpPr>
          <p:cNvPr id="399" name="Google Shape;399;p43"/>
          <p:cNvCxnSpPr/>
          <p:nvPr/>
        </p:nvCxnSpPr>
        <p:spPr>
          <a:xfrm>
            <a:off x="1600200" y="2286000"/>
            <a:ext cx="297180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00" name="Google Shape;400;p43"/>
          <p:cNvSpPr txBox="1"/>
          <p:nvPr/>
        </p:nvSpPr>
        <p:spPr>
          <a:xfrm>
            <a:off x="4648200" y="1981200"/>
            <a:ext cx="2632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 sz="2800">
              <a:solidFill>
                <a:srgbClr val="C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401" name="Google Shape;401;p43"/>
          <p:cNvCxnSpPr/>
          <p:nvPr/>
        </p:nvCxnSpPr>
        <p:spPr>
          <a:xfrm>
            <a:off x="304800" y="3625645"/>
            <a:ext cx="0" cy="10668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02" name="Google Shape;402;p43"/>
          <p:cNvSpPr txBox="1"/>
          <p:nvPr/>
        </p:nvSpPr>
        <p:spPr>
          <a:xfrm>
            <a:off x="0" y="4692445"/>
            <a:ext cx="609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j-1</a:t>
            </a:r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484826"/>
            <a:ext cx="5538787" cy="437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4724400"/>
            <a:ext cx="4015946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434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22"/>
              <a:buFont typeface="Noto Sans Symbols"/>
              <a:buChar char="▪"/>
            </a:pPr>
            <a:r>
              <a:rPr lang="en-US" sz="1870">
                <a:latin typeface="Calibri"/>
                <a:ea typeface="Calibri"/>
                <a:cs typeface="Calibri"/>
                <a:sym typeface="Calibri"/>
              </a:rPr>
              <a:t>Keys = (do, if, int, while); 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Font typeface="Noto Sans Symbols"/>
              <a:buChar char="▪"/>
            </a:pPr>
            <a:r>
              <a:rPr lang="en-US" sz="1870">
                <a:latin typeface="Calibri"/>
                <a:ea typeface="Calibri"/>
                <a:cs typeface="Calibri"/>
                <a:sym typeface="Calibri"/>
              </a:rPr>
              <a:t>p(1:4) = (3,3,1,1) &amp; q(0:4) = (2,3,1,1,1). </a:t>
            </a:r>
            <a:endParaRPr/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29</a:t>
            </a:fld>
            <a:endParaRPr sz="1190"/>
          </a:p>
        </p:txBody>
      </p:sp>
      <p:graphicFrame>
        <p:nvGraphicFramePr>
          <p:cNvPr id="412" name="Google Shape;412;p44"/>
          <p:cNvGraphicFramePr/>
          <p:nvPr/>
        </p:nvGraphicFramePr>
        <p:xfrm>
          <a:off x="228600" y="2438400"/>
          <a:ext cx="8763000" cy="4216440"/>
        </p:xfrm>
        <a:graphic>
          <a:graphicData uri="http://schemas.openxmlformats.org/drawingml/2006/table">
            <a:tbl>
              <a:tblPr firstRow="1" bandRow="1">
                <a:noFill/>
                <a:tableStyleId>{13D1258C-69F6-43D1-BE27-311584C4179D}</a:tableStyleId>
              </a:tblPr>
              <a:tblGrid>
                <a:gridCol w="2057400"/>
                <a:gridCol w="1905000"/>
                <a:gridCol w="4800600"/>
              </a:tblGrid>
              <a:tr h="5842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Cij; where,   j-i = 0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Cij; where,  j-i ≥ 2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ECFB93"/>
                    </a:solidFill>
                  </a:tcPr>
                </a:tc>
              </a:tr>
              <a:tr h="5842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0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0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;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;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5842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Cij; where,   j-i = 1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ECFB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2+3+3 = 8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1+1+1=3 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3+1+3 = 7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1</a:t>
                      </a:r>
                      <a:endParaRPr sz="2200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2</a:t>
                      </a:r>
                      <a:endParaRPr sz="2200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+q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+p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1+1+1 = 3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3</a:t>
                      </a:r>
                      <a:endParaRPr sz="2200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4</a:t>
                      </a:r>
                      <a:endParaRPr sz="2200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3" name="Google Shape;413;p44"/>
          <p:cNvSpPr txBox="1"/>
          <p:nvPr/>
        </p:nvSpPr>
        <p:spPr>
          <a:xfrm>
            <a:off x="228600" y="228600"/>
            <a:ext cx="395935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632"/>
              <a:buFont typeface="Twentieth Century"/>
              <a:buNone/>
            </a:pPr>
            <a:r>
              <a:rPr lang="en-US" sz="2632" b="0" i="0" u="none" strike="noStrike" cap="non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Optimal Binary Search Tree</a:t>
            </a:r>
            <a:r>
              <a:rPr lang="en-US" sz="4290" b="0" i="0" u="none" strike="noStrike" cap="non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en-US" sz="4290" b="0" i="0" u="none" strike="noStrike" cap="non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2340" b="0" i="1" u="none" strike="noStrike" cap="none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Computer C and r</a:t>
            </a:r>
            <a:endParaRPr sz="1365" b="0" i="1" u="none" strike="noStrike" cap="none">
              <a:solidFill>
                <a:srgbClr val="0000C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14" name="Google Shape;41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8054" y="0"/>
            <a:ext cx="4015946" cy="19050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15" name="Google Shape;415;p44"/>
          <p:cNvSpPr/>
          <p:nvPr/>
        </p:nvSpPr>
        <p:spPr>
          <a:xfrm>
            <a:off x="3276600" y="3124200"/>
            <a:ext cx="533400" cy="30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6" name="Google Shape;416;p44"/>
          <p:cNvSpPr/>
          <p:nvPr/>
        </p:nvSpPr>
        <p:spPr>
          <a:xfrm>
            <a:off x="3014004" y="3429000"/>
            <a:ext cx="533400" cy="30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7" name="Google Shape;417;p44"/>
          <p:cNvSpPr/>
          <p:nvPr/>
        </p:nvSpPr>
        <p:spPr>
          <a:xfrm>
            <a:off x="728004" y="4495800"/>
            <a:ext cx="14478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685800" y="5257800"/>
            <a:ext cx="14478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685800" y="6019800"/>
            <a:ext cx="14478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0" name="Google Shape;420;p44"/>
          <p:cNvSpPr/>
          <p:nvPr/>
        </p:nvSpPr>
        <p:spPr>
          <a:xfrm>
            <a:off x="2743200" y="4495800"/>
            <a:ext cx="1371600" cy="54395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1" name="Google Shape;421;p44"/>
          <p:cNvSpPr/>
          <p:nvPr/>
        </p:nvSpPr>
        <p:spPr>
          <a:xfrm>
            <a:off x="2743200" y="5271868"/>
            <a:ext cx="609600" cy="1295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1828800"/>
            <a:ext cx="26479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 sz="6000" b="1" i="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Contents</a:t>
            </a:r>
            <a:endParaRPr b="1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4613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620"/>
              <a:buFont typeface="Twentieth Century"/>
              <a:buAutoNum type="arabicPeriod"/>
            </a:pPr>
            <a:r>
              <a:rPr lang="en-US" sz="2400" b="1" i="0" u="none" strike="noStrike" cap="none">
                <a:solidFill>
                  <a:srgbClr val="0000CC"/>
                </a:solidFill>
                <a:latin typeface="Questrial"/>
                <a:ea typeface="Questrial"/>
                <a:cs typeface="Questrial"/>
                <a:sym typeface="Questrial"/>
              </a:rPr>
              <a:t>Symbol Table</a:t>
            </a:r>
            <a:endParaRPr/>
          </a:p>
          <a:p>
            <a:pPr marL="639127" lvl="1" indent="-31908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20"/>
              <a:buFont typeface="Noto Sans Symbols"/>
              <a:buChar char="◻"/>
            </a:pPr>
            <a:r>
              <a:rPr lang="en-US" sz="2200"/>
              <a:t>Representation</a:t>
            </a:r>
            <a:endParaRPr/>
          </a:p>
          <a:p>
            <a:pPr marL="639127" lvl="1" indent="-31908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20"/>
              <a:buFont typeface="Noto Sans Symbols"/>
              <a:buChar char="◻"/>
            </a:pPr>
            <a:r>
              <a:rPr lang="en-US" sz="2200"/>
              <a:t>Static &amp; Dynamic tree table</a:t>
            </a:r>
            <a:endParaRPr/>
          </a:p>
          <a:p>
            <a:pPr marL="457200" lvl="0" indent="-45720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ts val="1620"/>
              <a:buFont typeface="Twentieth Century"/>
              <a:buAutoNum type="arabicPeriod"/>
            </a:pPr>
            <a:r>
              <a:rPr lang="en-US" sz="2400" b="1">
                <a:solidFill>
                  <a:srgbClr val="0000CC"/>
                </a:solidFill>
                <a:latin typeface="Questrial"/>
                <a:ea typeface="Questrial"/>
                <a:cs typeface="Questrial"/>
                <a:sym typeface="Questrial"/>
              </a:rPr>
              <a:t>Introduction to Dynamic Programming</a:t>
            </a:r>
            <a:endParaRPr/>
          </a:p>
          <a:p>
            <a:pPr marL="639127" lvl="1" indent="-31908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20"/>
              <a:buFont typeface="Noto Sans Symbols"/>
              <a:buChar char="◻"/>
            </a:pPr>
            <a:r>
              <a:rPr lang="en-US" sz="2200"/>
              <a:t>Weight balanced tree</a:t>
            </a:r>
            <a:endParaRPr/>
          </a:p>
          <a:p>
            <a:pPr marL="639127" lvl="1" indent="-31908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20"/>
              <a:buFont typeface="Noto Sans Symbols"/>
              <a:buChar char="◻"/>
            </a:pPr>
            <a:r>
              <a:rPr lang="en-US" sz="2200"/>
              <a:t>Optimal Binary Search Tree (OBST)</a:t>
            </a:r>
            <a:endParaRPr/>
          </a:p>
          <a:p>
            <a:pPr marL="639127" lvl="1" indent="-31908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20"/>
              <a:buFont typeface="Noto Sans Symbols"/>
              <a:buChar char="◻"/>
            </a:pPr>
            <a:r>
              <a:rPr lang="en-US" sz="2200"/>
              <a:t>Height Balanced Tree- AVL tree.</a:t>
            </a:r>
            <a:endParaRPr/>
          </a:p>
          <a:p>
            <a:pPr marL="457200" lvl="0" indent="-45720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ts val="1620"/>
              <a:buFont typeface="Twentieth Century"/>
              <a:buAutoNum type="arabicPeriod"/>
            </a:pPr>
            <a:r>
              <a:rPr lang="en-US" sz="2400" b="1">
                <a:solidFill>
                  <a:srgbClr val="0000CC"/>
                </a:solidFill>
                <a:latin typeface="Questrial"/>
                <a:ea typeface="Questrial"/>
                <a:cs typeface="Questrial"/>
                <a:sym typeface="Questrial"/>
              </a:rPr>
              <a:t>Indexing and Multiway Trees</a:t>
            </a:r>
            <a:endParaRPr sz="2200"/>
          </a:p>
          <a:p>
            <a:pPr marL="639127" lvl="1" indent="-31908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20"/>
              <a:buFont typeface="Noto Sans Symbols"/>
              <a:buChar char="◻"/>
            </a:pPr>
            <a:r>
              <a:rPr lang="en-US" sz="2200"/>
              <a:t>Indexing</a:t>
            </a:r>
            <a:endParaRPr/>
          </a:p>
          <a:p>
            <a:pPr marL="639127" lvl="1" indent="-31908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20"/>
              <a:buFont typeface="Noto Sans Symbols"/>
              <a:buChar char="◻"/>
            </a:pPr>
            <a:r>
              <a:rPr lang="en-US" sz="2200"/>
              <a:t>B-Trees, B+Tree, Trie Tree, Splay Tree, Red-Black Tree, K-dimensional tree</a:t>
            </a:r>
            <a:endParaRPr/>
          </a:p>
          <a:p>
            <a:pPr marL="457200" lvl="0" indent="-45720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ts val="1620"/>
              <a:buFont typeface="Twentieth Century"/>
              <a:buAutoNum type="arabicPeriod"/>
            </a:pPr>
            <a:r>
              <a:rPr lang="en-US" sz="2400" b="1">
                <a:solidFill>
                  <a:srgbClr val="0000CC"/>
                </a:solidFill>
                <a:latin typeface="Questrial"/>
                <a:ea typeface="Questrial"/>
                <a:cs typeface="Questrial"/>
                <a:sym typeface="Questrial"/>
              </a:rPr>
              <a:t>Heap Operations</a:t>
            </a:r>
            <a:endParaRPr/>
          </a:p>
          <a:p>
            <a:pPr marL="639127" lvl="1" indent="-31908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20"/>
              <a:buFont typeface="Noto Sans Symbols"/>
              <a:buChar char="◻"/>
            </a:pPr>
            <a:r>
              <a:rPr lang="en-US" sz="2200"/>
              <a:t>Heap as Priority queue</a:t>
            </a:r>
            <a:endParaRPr/>
          </a:p>
          <a:p>
            <a:pPr marL="639127" lvl="1" indent="-31908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20"/>
              <a:buFont typeface="Noto Sans Symbols"/>
              <a:buChar char="◻"/>
            </a:pPr>
            <a:r>
              <a:rPr lang="en-US" sz="2200"/>
              <a:t>Heap Sort</a:t>
            </a:r>
            <a:endParaRPr/>
          </a:p>
          <a:p>
            <a:pPr marL="319088" marR="0" lvl="0" indent="-216218" algn="just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2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Font typeface="Twentieth Century"/>
              <a:buNone/>
            </a:pPr>
            <a:fld id="{00000000-1234-1234-1234-123412341234}" type="slidenum">
              <a:rPr lang="en-US" sz="1190"/>
              <a:t>3</a:t>
            </a:fld>
            <a:endParaRPr sz="119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434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22"/>
              <a:buFont typeface="Noto Sans Symbols"/>
              <a:buChar char="▪"/>
            </a:pPr>
            <a:r>
              <a:rPr lang="en-US" sz="1870">
                <a:latin typeface="Calibri"/>
                <a:ea typeface="Calibri"/>
                <a:cs typeface="Calibri"/>
                <a:sym typeface="Calibri"/>
              </a:rPr>
              <a:t>Keys = (do, if, int, while); 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Font typeface="Noto Sans Symbols"/>
              <a:buChar char="▪"/>
            </a:pPr>
            <a:r>
              <a:rPr lang="en-US" sz="1870">
                <a:latin typeface="Calibri"/>
                <a:ea typeface="Calibri"/>
                <a:cs typeface="Calibri"/>
                <a:sym typeface="Calibri"/>
              </a:rPr>
              <a:t>p(1:4) = (3,3,1,1) &amp; q(0:4) = (2,3,1,1,1). </a:t>
            </a:r>
            <a:endParaRPr/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48793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22"/>
              <a:buNone/>
            </a:pPr>
            <a:endParaRPr sz="187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5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30</a:t>
            </a:fld>
            <a:endParaRPr sz="1190"/>
          </a:p>
        </p:txBody>
      </p:sp>
      <p:graphicFrame>
        <p:nvGraphicFramePr>
          <p:cNvPr id="430" name="Google Shape;430;p45"/>
          <p:cNvGraphicFramePr/>
          <p:nvPr/>
        </p:nvGraphicFramePr>
        <p:xfrm>
          <a:off x="228600" y="2438400"/>
          <a:ext cx="8763000" cy="4104680"/>
        </p:xfrm>
        <a:graphic>
          <a:graphicData uri="http://schemas.openxmlformats.org/drawingml/2006/table">
            <a:tbl>
              <a:tblPr firstRow="1" bandRow="1">
                <a:noFill/>
                <a:tableStyleId>{13D1258C-69F6-43D1-BE27-311584C4179D}</a:tableStyleId>
              </a:tblPr>
              <a:tblGrid>
                <a:gridCol w="2021350"/>
                <a:gridCol w="1788650"/>
                <a:gridCol w="2556000"/>
                <a:gridCol w="2397000"/>
              </a:tblGrid>
              <a:tr h="5842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Cij; where,  j-i = 0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Cij; where,  j-i ≥ 2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ECFB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42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0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0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400" b="1" baseline="-2500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66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42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Cij; where,  j-i = 1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ECFB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 is between 0 &amp; 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8; 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1</a:t>
                      </a:r>
                      <a:endParaRPr sz="2200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Twentieth Century"/>
                        <a:buNone/>
                      </a:pP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3; 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3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Twentieth Century"/>
                        <a:buNone/>
                      </a:pP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= 2; k =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EA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= 2; k = 2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1CBB4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7 ; 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2</a:t>
                      </a:r>
                      <a:endParaRPr sz="2200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3; 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 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4</a:t>
                      </a:r>
                      <a:endParaRPr sz="2200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0 + 7 = 7 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8 + 0 = 8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</a:tr>
              <a:tr h="5842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-US" sz="2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800" b="1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r>
                        <a:rPr lang="en-US" sz="2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C</a:t>
                      </a:r>
                      <a:r>
                        <a:rPr lang="en-US" sz="2800" b="1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r>
                        <a:rPr lang="en-US" sz="2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C</a:t>
                      </a:r>
                      <a:r>
                        <a:rPr lang="en-US" sz="2800" b="1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 </a:t>
                      </a:r>
                      <a:r>
                        <a:rPr lang="en-US" sz="2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; C</a:t>
                      </a:r>
                      <a:r>
                        <a:rPr lang="en-US" sz="2800" b="1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n-US" sz="2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C</a:t>
                      </a:r>
                      <a:r>
                        <a:rPr lang="en-US" sz="2800" b="1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r>
                        <a:rPr lang="en-US" sz="2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; C</a:t>
                      </a:r>
                      <a:r>
                        <a:rPr lang="en-US" sz="2800" b="1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r>
                        <a:rPr lang="en-US" sz="2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Twentieth Century"/>
                        <a:buNone/>
                      </a:pP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min { 7, 8 } + 12 = </a:t>
                      </a:r>
                      <a:r>
                        <a:rPr lang="en-US" sz="2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1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 as we get min value with k =1) 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1" name="Google Shape;431;p45"/>
          <p:cNvSpPr txBox="1"/>
          <p:nvPr/>
        </p:nvSpPr>
        <p:spPr>
          <a:xfrm>
            <a:off x="228600" y="228600"/>
            <a:ext cx="395935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632"/>
              <a:buFont typeface="Twentieth Century"/>
              <a:buNone/>
            </a:pPr>
            <a:r>
              <a:rPr lang="en-US" sz="2632" b="0" i="0" u="none" strike="noStrike" cap="non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Optimal Binary Search Tree</a:t>
            </a:r>
            <a:r>
              <a:rPr lang="en-US" sz="4290" b="0" i="0" u="none" strike="noStrike" cap="non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en-US" sz="4290" b="0" i="0" u="none" strike="noStrike" cap="non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2340" b="0" i="1" u="none" strike="noStrike" cap="none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Computer C and r</a:t>
            </a:r>
            <a:endParaRPr sz="1365" b="0" i="1" u="none" strike="noStrike" cap="none">
              <a:solidFill>
                <a:srgbClr val="0000C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2" name="Google Shape;43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796" y="457200"/>
            <a:ext cx="4953000" cy="705803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433" name="Google Shape;433;p45"/>
          <p:cNvCxnSpPr/>
          <p:nvPr/>
        </p:nvCxnSpPr>
        <p:spPr>
          <a:xfrm rot="10800000" flipH="1">
            <a:off x="6629400" y="990600"/>
            <a:ext cx="228600" cy="19050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434" name="Google Shape;43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3124199"/>
            <a:ext cx="3962400" cy="61881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5"/>
          <p:cNvSpPr/>
          <p:nvPr/>
        </p:nvSpPr>
        <p:spPr>
          <a:xfrm>
            <a:off x="4066736" y="4447736"/>
            <a:ext cx="2514600" cy="60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6" name="Google Shape;436;p45"/>
          <p:cNvSpPr/>
          <p:nvPr/>
        </p:nvSpPr>
        <p:spPr>
          <a:xfrm>
            <a:off x="6615332" y="4447736"/>
            <a:ext cx="2376268" cy="60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7" name="Google Shape;437;p45"/>
          <p:cNvSpPr/>
          <p:nvPr/>
        </p:nvSpPr>
        <p:spPr>
          <a:xfrm>
            <a:off x="4060876" y="5105400"/>
            <a:ext cx="2514600" cy="60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8" name="Google Shape;438;p45"/>
          <p:cNvSpPr/>
          <p:nvPr/>
        </p:nvSpPr>
        <p:spPr>
          <a:xfrm>
            <a:off x="6609472" y="5105400"/>
            <a:ext cx="2376268" cy="60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9" name="Google Shape;439;p45"/>
          <p:cNvSpPr/>
          <p:nvPr/>
        </p:nvSpPr>
        <p:spPr>
          <a:xfrm>
            <a:off x="4080804" y="5853332"/>
            <a:ext cx="4724400" cy="60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61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Font typeface="Noto Sans Symbols"/>
              <a:buChar char="▪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Keys = (do, if, int, while);  p(1:4) = (3,3,1,1) &amp; q(0:4) = (2,3,1,1,1). </a:t>
            </a:r>
            <a:endParaRPr/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6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31</a:t>
            </a:fld>
            <a:endParaRPr sz="1190"/>
          </a:p>
        </p:txBody>
      </p:sp>
      <p:graphicFrame>
        <p:nvGraphicFramePr>
          <p:cNvPr id="447" name="Google Shape;447;p46"/>
          <p:cNvGraphicFramePr/>
          <p:nvPr/>
        </p:nvGraphicFramePr>
        <p:xfrm>
          <a:off x="228600" y="2235200"/>
          <a:ext cx="8458225" cy="4394230"/>
        </p:xfrm>
        <a:graphic>
          <a:graphicData uri="http://schemas.openxmlformats.org/drawingml/2006/table">
            <a:tbl>
              <a:tblPr firstRow="1" bandRow="1">
                <a:noFill/>
                <a:tableStyleId>{13D1258C-69F6-43D1-BE27-311584C4179D}</a:tableStyleId>
              </a:tblPr>
              <a:tblGrid>
                <a:gridCol w="2941375"/>
                <a:gridCol w="2758425"/>
                <a:gridCol w="2758425"/>
              </a:tblGrid>
              <a:tr h="58420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Cij; where,  j-i ≥ 2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ECFB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420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wentieth Century"/>
                        <a:buNone/>
                      </a:pPr>
                      <a:endParaRPr sz="2400" b="1" baseline="-2500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wentieth Century"/>
                        <a:buNone/>
                      </a:pPr>
                      <a:endParaRPr sz="2400" b="1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wentieth Century"/>
                        <a:buNone/>
                      </a:pPr>
                      <a:endParaRPr sz="2400" b="1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66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420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 is between 0 &amp; 3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= 3; k =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EA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= 3; k = 2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1CB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i=0; j = 3; k = 3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1CBB4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0 + 12 = 12 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8 + 3 = 11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= 19 + 0 = 19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</a:tr>
              <a:tr h="5842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 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 min { 12, 11, 19 } + 14 = </a:t>
                      </a:r>
                      <a:r>
                        <a:rPr lang="en-US" sz="2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200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r>
                        <a:rPr lang="en-U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= 2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 as we get min value with k  = 2) </a:t>
                      </a: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48" name="Google Shape;448;p46"/>
          <p:cNvSpPr txBox="1"/>
          <p:nvPr/>
        </p:nvSpPr>
        <p:spPr>
          <a:xfrm>
            <a:off x="228600" y="228600"/>
            <a:ext cx="395935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632"/>
              <a:buFont typeface="Twentieth Century"/>
              <a:buNone/>
            </a:pPr>
            <a:r>
              <a:rPr lang="en-US" sz="2632" b="0" i="0" u="none" strike="noStrike" cap="non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Optimal Binary Search Tree</a:t>
            </a:r>
            <a:r>
              <a:rPr lang="en-US" sz="4290" b="0" i="0" u="none" strike="noStrike" cap="non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en-US" sz="4290" b="0" i="0" u="none" strike="noStrike" cap="none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2340" b="0" i="1" u="none" strike="noStrike" cap="none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Computer C and r</a:t>
            </a:r>
            <a:endParaRPr sz="1365" b="0" i="1" u="none" strike="noStrike" cap="none">
              <a:solidFill>
                <a:srgbClr val="0000C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49" name="Google Shape;44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796" y="457200"/>
            <a:ext cx="4953000" cy="705803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50" name="Google Shape;45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2971799"/>
            <a:ext cx="4953000" cy="798523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6"/>
          <p:cNvSpPr/>
          <p:nvPr/>
        </p:nvSpPr>
        <p:spPr>
          <a:xfrm>
            <a:off x="304800" y="4495800"/>
            <a:ext cx="8305800" cy="533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2" name="Google Shape;452;p46"/>
          <p:cNvSpPr/>
          <p:nvPr/>
        </p:nvSpPr>
        <p:spPr>
          <a:xfrm>
            <a:off x="304800" y="5181600"/>
            <a:ext cx="2514600" cy="60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3" name="Google Shape;453;p46"/>
          <p:cNvSpPr/>
          <p:nvPr/>
        </p:nvSpPr>
        <p:spPr>
          <a:xfrm>
            <a:off x="3200400" y="5181600"/>
            <a:ext cx="2376268" cy="60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4" name="Google Shape;454;p46"/>
          <p:cNvSpPr/>
          <p:nvPr/>
        </p:nvSpPr>
        <p:spPr>
          <a:xfrm>
            <a:off x="6019800" y="5181600"/>
            <a:ext cx="2376268" cy="60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5" name="Google Shape;455;p46"/>
          <p:cNvSpPr/>
          <p:nvPr/>
        </p:nvSpPr>
        <p:spPr>
          <a:xfrm>
            <a:off x="304800" y="5943600"/>
            <a:ext cx="8229600" cy="609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rgbClr val="C00000"/>
                </a:solidFill>
              </a:rPr>
              <a:t>Optimal Binary Search Tree</a:t>
            </a:r>
            <a:br>
              <a:rPr lang="en-US" sz="3959">
                <a:solidFill>
                  <a:srgbClr val="C00000"/>
                </a:solidFill>
              </a:rPr>
            </a:br>
            <a:r>
              <a:rPr lang="en-US" sz="2430" i="1">
                <a:solidFill>
                  <a:srgbClr val="0000CC"/>
                </a:solidFill>
              </a:rPr>
              <a:t>Dynamic Programming Approach</a:t>
            </a:r>
            <a:endParaRPr sz="3959" i="1">
              <a:solidFill>
                <a:srgbClr val="0000CC"/>
              </a:solidFill>
            </a:endParaRPr>
          </a:p>
        </p:txBody>
      </p:sp>
      <p:sp>
        <p:nvSpPr>
          <p:cNvPr id="462" name="Google Shape;462;p47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76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Font typeface="Noto Sans Symbols"/>
              <a:buChar char="▪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OBST for keys = (do, if, int, while); </a:t>
            </a:r>
            <a:endParaRPr/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7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32</a:t>
            </a:fld>
            <a:endParaRPr sz="1190"/>
          </a:p>
        </p:txBody>
      </p:sp>
      <p:pic>
        <p:nvPicPr>
          <p:cNvPr id="464" name="Google Shape;46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286000"/>
            <a:ext cx="6019800" cy="40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7"/>
          <p:cNvSpPr txBox="1"/>
          <p:nvPr/>
        </p:nvSpPr>
        <p:spPr>
          <a:xfrm>
            <a:off x="5410200" y="4419600"/>
            <a:ext cx="3124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Root of tree T</a:t>
            </a:r>
            <a:r>
              <a:rPr lang="en-US" sz="2000" baseline="-25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04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r</a:t>
            </a:r>
            <a:r>
              <a:rPr lang="en-US" sz="2000" baseline="-25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04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= 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Key with index 2 (if)</a:t>
            </a:r>
            <a:endParaRPr/>
          </a:p>
        </p:txBody>
      </p:sp>
      <p:sp>
        <p:nvSpPr>
          <p:cNvPr id="466" name="Google Shape;466;p47"/>
          <p:cNvSpPr txBox="1"/>
          <p:nvPr/>
        </p:nvSpPr>
        <p:spPr>
          <a:xfrm>
            <a:off x="5410200" y="5341203"/>
            <a:ext cx="31242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lang="en-US" sz="2000" baseline="-25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ij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= 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lang="en-US" sz="2000" baseline="-25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i,k-1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becomes left child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lang="en-US" sz="2000" baseline="-25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k,j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becomes right child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2" name="Google Shape;472;p48"/>
          <p:cNvCxnSpPr>
            <a:stCxn id="473" idx="5"/>
            <a:endCxn id="474" idx="1"/>
          </p:cNvCxnSpPr>
          <p:nvPr/>
        </p:nvCxnSpPr>
        <p:spPr>
          <a:xfrm>
            <a:off x="4644371" y="3348971"/>
            <a:ext cx="1979700" cy="2011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rgbClr val="C00000"/>
                </a:solidFill>
              </a:rPr>
              <a:t>Optimal Binary Search Tree</a:t>
            </a:r>
            <a:br>
              <a:rPr lang="en-US" sz="3959">
                <a:solidFill>
                  <a:srgbClr val="C00000"/>
                </a:solidFill>
              </a:rPr>
            </a:br>
            <a:r>
              <a:rPr lang="en-US" sz="2430" i="1">
                <a:solidFill>
                  <a:srgbClr val="0000CC"/>
                </a:solidFill>
              </a:rPr>
              <a:t>Dynamic Programming Approach</a:t>
            </a:r>
            <a:endParaRPr sz="3959" i="1">
              <a:solidFill>
                <a:srgbClr val="0000CC"/>
              </a:solidFill>
            </a:endParaRPr>
          </a:p>
        </p:txBody>
      </p:sp>
      <p:sp>
        <p:nvSpPr>
          <p:cNvPr id="476" name="Google Shape;476;p48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763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Font typeface="Noto Sans Symbols"/>
              <a:buChar char="▪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OBST for keys = (do, if, int, while); </a:t>
            </a:r>
            <a:endParaRPr/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8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8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33</a:t>
            </a:fld>
            <a:endParaRPr sz="1190"/>
          </a:p>
        </p:txBody>
      </p:sp>
      <p:sp>
        <p:nvSpPr>
          <p:cNvPr id="473" name="Google Shape;473;p48"/>
          <p:cNvSpPr/>
          <p:nvPr/>
        </p:nvSpPr>
        <p:spPr>
          <a:xfrm>
            <a:off x="3733800" y="2438400"/>
            <a:ext cx="1066800" cy="106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</a:t>
            </a:r>
            <a:endParaRPr/>
          </a:p>
        </p:txBody>
      </p:sp>
      <p:sp>
        <p:nvSpPr>
          <p:cNvPr id="478" name="Google Shape;478;p48"/>
          <p:cNvSpPr/>
          <p:nvPr/>
        </p:nvSpPr>
        <p:spPr>
          <a:xfrm>
            <a:off x="2819400" y="3733800"/>
            <a:ext cx="1066800" cy="106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do</a:t>
            </a:r>
            <a:endParaRPr/>
          </a:p>
        </p:txBody>
      </p:sp>
      <p:sp>
        <p:nvSpPr>
          <p:cNvPr id="479" name="Google Shape;479;p48"/>
          <p:cNvSpPr/>
          <p:nvPr/>
        </p:nvSpPr>
        <p:spPr>
          <a:xfrm>
            <a:off x="5029200" y="3733800"/>
            <a:ext cx="1066800" cy="106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</a:t>
            </a:r>
            <a:endParaRPr sz="280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74" name="Google Shape;474;p48"/>
          <p:cNvSpPr/>
          <p:nvPr/>
        </p:nvSpPr>
        <p:spPr>
          <a:xfrm>
            <a:off x="6400800" y="5181600"/>
            <a:ext cx="1524000" cy="1219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while</a:t>
            </a:r>
            <a:endParaRPr/>
          </a:p>
        </p:txBody>
      </p:sp>
      <p:cxnSp>
        <p:nvCxnSpPr>
          <p:cNvPr id="480" name="Google Shape;480;p48"/>
          <p:cNvCxnSpPr>
            <a:stCxn id="473" idx="3"/>
          </p:cNvCxnSpPr>
          <p:nvPr/>
        </p:nvCxnSpPr>
        <p:spPr>
          <a:xfrm flipH="1">
            <a:off x="3505129" y="3348971"/>
            <a:ext cx="384900" cy="461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Balanced binary tree</a:t>
            </a:r>
            <a:endParaRPr/>
          </a:p>
        </p:txBody>
      </p:sp>
      <p:sp>
        <p:nvSpPr>
          <p:cNvPr id="486" name="Google Shape;486;p49"/>
          <p:cNvSpPr txBox="1">
            <a:spLocks noGrp="1"/>
          </p:cNvSpPr>
          <p:nvPr>
            <p:ph type="body" idx="1"/>
          </p:nvPr>
        </p:nvSpPr>
        <p:spPr>
          <a:xfrm>
            <a:off x="304800" y="1676400"/>
            <a:ext cx="8461248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The </a:t>
            </a:r>
            <a:r>
              <a:rPr lang="en-US" sz="2400" b="1"/>
              <a:t>disadvantage</a:t>
            </a:r>
            <a:r>
              <a:rPr lang="en-US" sz="2400"/>
              <a:t> of a BST - its height can be as large as N-1</a:t>
            </a:r>
            <a:endParaRPr/>
          </a:p>
          <a:p>
            <a:pPr marL="320040" lvl="0" indent="-320040" algn="just" rtl="0">
              <a:spcBef>
                <a:spcPts val="12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The </a:t>
            </a:r>
            <a:r>
              <a:rPr lang="en-US" sz="2400">
                <a:solidFill>
                  <a:srgbClr val="C00000"/>
                </a:solidFill>
              </a:rPr>
              <a:t>time</a:t>
            </a:r>
            <a:r>
              <a:rPr lang="en-US" sz="2400"/>
              <a:t> needed </a:t>
            </a:r>
            <a:r>
              <a:rPr lang="en-US" sz="2400">
                <a:solidFill>
                  <a:srgbClr val="C00000"/>
                </a:solidFill>
              </a:rPr>
              <a:t>to perform insertion and deletion </a:t>
            </a:r>
            <a:r>
              <a:rPr lang="en-US" sz="2400"/>
              <a:t>and many other operations can be </a:t>
            </a:r>
            <a:r>
              <a:rPr lang="en-US" sz="2400" b="1"/>
              <a:t>O(N)</a:t>
            </a:r>
            <a:r>
              <a:rPr lang="en-US" sz="2400"/>
              <a:t> in the worst case.</a:t>
            </a:r>
            <a:endParaRPr/>
          </a:p>
          <a:p>
            <a:pPr marL="320040" lvl="0" indent="-320040" algn="just" rtl="0">
              <a:spcBef>
                <a:spcPts val="12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We want a </a:t>
            </a:r>
            <a:r>
              <a:rPr lang="en-US" sz="2400">
                <a:solidFill>
                  <a:srgbClr val="0000CC"/>
                </a:solidFill>
              </a:rPr>
              <a:t>tree with small height</a:t>
            </a:r>
            <a:r>
              <a:rPr lang="en-US" sz="2400"/>
              <a:t>.</a:t>
            </a:r>
            <a:endParaRPr/>
          </a:p>
          <a:p>
            <a:pPr marL="320040" lvl="0" indent="-320040" algn="just" rtl="0">
              <a:spcBef>
                <a:spcPts val="12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Goal is to keep the </a:t>
            </a:r>
            <a:r>
              <a:rPr lang="en-US" sz="2400">
                <a:solidFill>
                  <a:srgbClr val="C00000"/>
                </a:solidFill>
              </a:rPr>
              <a:t>height</a:t>
            </a:r>
            <a:r>
              <a:rPr lang="en-US" sz="2400"/>
              <a:t> of a binary search tree </a:t>
            </a:r>
            <a:r>
              <a:rPr lang="en-US" sz="2400">
                <a:solidFill>
                  <a:srgbClr val="C00000"/>
                </a:solidFill>
              </a:rPr>
              <a:t>O(log N)</a:t>
            </a:r>
            <a:endParaRPr/>
          </a:p>
          <a:p>
            <a:pPr marL="320040" lvl="0" indent="-320040" algn="just" rtl="0">
              <a:spcBef>
                <a:spcPts val="12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Such trees are called </a:t>
            </a:r>
            <a:r>
              <a:rPr lang="en-US" sz="2400" b="1">
                <a:solidFill>
                  <a:srgbClr val="FF0000"/>
                </a:solidFill>
              </a:rPr>
              <a:t>balanced</a:t>
            </a:r>
            <a:r>
              <a:rPr lang="en-US" sz="2400"/>
              <a:t> binary search trees.  </a:t>
            </a:r>
            <a:endParaRPr/>
          </a:p>
          <a:p>
            <a:pPr marL="320040" lvl="0" indent="-320040" algn="just" rtl="0">
              <a:spcBef>
                <a:spcPts val="12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Examples </a:t>
            </a:r>
            <a:endParaRPr/>
          </a:p>
          <a:p>
            <a:pPr marL="640080" lvl="1" indent="-274320" algn="just" rtl="0">
              <a:spcBef>
                <a:spcPts val="1200"/>
              </a:spcBef>
              <a:spcAft>
                <a:spcPts val="0"/>
              </a:spcAft>
              <a:buSzPts val="1610"/>
              <a:buChar char="🞑"/>
            </a:pPr>
            <a:r>
              <a:rPr lang="en-US" sz="2300"/>
              <a:t>AVL tree</a:t>
            </a:r>
            <a:endParaRPr/>
          </a:p>
          <a:p>
            <a:pPr marL="640080" lvl="1" indent="-274320" algn="just" rtl="0">
              <a:spcBef>
                <a:spcPts val="1200"/>
              </a:spcBef>
              <a:spcAft>
                <a:spcPts val="0"/>
              </a:spcAft>
              <a:buSzPts val="1610"/>
              <a:buChar char="🞑"/>
            </a:pPr>
            <a:r>
              <a:rPr lang="en-US" sz="2300"/>
              <a:t>Red-black tree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AVL - 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</a:t>
            </a: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balanced trees 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493" name="Google Shape;493;p50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763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Font typeface="Noto Sans Symbols"/>
              <a:buChar char="▪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AVL tree is a </a:t>
            </a:r>
            <a:r>
              <a:rPr lang="en-US" sz="2300" b="1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self-balancing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BST, where the </a:t>
            </a:r>
            <a:r>
              <a:rPr lang="en-US" sz="2300" b="1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difference between heights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of left and right subtrees </a:t>
            </a:r>
            <a:r>
              <a:rPr lang="en-US" sz="23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cannot be more than one for all nodes</a:t>
            </a:r>
            <a:r>
              <a:rPr lang="en-US" sz="2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320040" lvl="0" indent="-320040" algn="just" rtl="0"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▪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Named after their inventors, </a:t>
            </a: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delson-</a:t>
            </a: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elskii and </a:t>
            </a: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andis.</a:t>
            </a:r>
            <a:endParaRPr/>
          </a:p>
          <a:p>
            <a:pPr marL="320040" lvl="0" indent="-320040" algn="just" rtl="0"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▪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Good for lookup-intensive applications</a:t>
            </a:r>
            <a:endParaRPr/>
          </a:p>
          <a:p>
            <a:pPr marL="320040" lvl="0" indent="-320040" algn="just" rtl="0"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▪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Searching of desired node is faster due to balancing of tree height.</a:t>
            </a:r>
            <a:endParaRPr/>
          </a:p>
          <a:p>
            <a:pPr marL="320040" lvl="0" indent="-32004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380"/>
              <a:buNone/>
            </a:pP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Definition-</a:t>
            </a:r>
            <a:endParaRPr/>
          </a:p>
          <a:p>
            <a:pPr marL="320040" lvl="0" indent="-320040" algn="just" rtl="0"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▪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An AVL tree is a balanced binary search tree. </a:t>
            </a:r>
            <a:endParaRPr/>
          </a:p>
          <a:p>
            <a:pPr marL="320040" lvl="0" indent="-320040" algn="just" rtl="0"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▪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In an AVL tree, </a:t>
            </a:r>
            <a:r>
              <a:rPr lang="en-US" sz="23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balance factor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of every node is either -1, 0 or +1.</a:t>
            </a:r>
            <a:endParaRPr/>
          </a:p>
          <a:p>
            <a:pPr marL="320040" lvl="0" indent="-320040" algn="just" rtl="0"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Char char="▪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Every subtree is an AVL tree.</a:t>
            </a:r>
            <a:endParaRPr/>
          </a:p>
          <a:p>
            <a:pPr marL="320040" lvl="0" indent="-232410" algn="just" rtl="0">
              <a:spcBef>
                <a:spcPts val="400"/>
              </a:spcBef>
              <a:spcAft>
                <a:spcPts val="0"/>
              </a:spcAft>
              <a:buSzPts val="1380"/>
              <a:buFont typeface="Noto Sans Symbols"/>
              <a:buNone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4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4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4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400"/>
              </a:spcBef>
              <a:spcAft>
                <a:spcPts val="0"/>
              </a:spcAft>
              <a:buSzPts val="1380"/>
              <a:buNone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4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0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35</a:t>
            </a:fld>
            <a:endParaRPr sz="1190"/>
          </a:p>
        </p:txBody>
      </p:sp>
      <p:sp>
        <p:nvSpPr>
          <p:cNvPr id="495" name="Google Shape;495;p50"/>
          <p:cNvSpPr/>
          <p:nvPr/>
        </p:nvSpPr>
        <p:spPr>
          <a:xfrm>
            <a:off x="762000" y="5867400"/>
            <a:ext cx="7315200" cy="533400"/>
          </a:xfrm>
          <a:prstGeom prst="rect">
            <a:avLst/>
          </a:prstGeom>
          <a:solidFill>
            <a:srgbClr val="F1CBB4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Balance Factor = Height of Left Subtree – Height of Right Subtree</a:t>
            </a:r>
            <a:endParaRPr sz="200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Height of BST</a:t>
            </a:r>
            <a:endParaRPr/>
          </a:p>
        </p:txBody>
      </p:sp>
      <p:pic>
        <p:nvPicPr>
          <p:cNvPr id="501" name="Google Shape;501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3277" y="2150641"/>
            <a:ext cx="8737445" cy="342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Insertion in AVL tree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508" name="Google Shape;508;p52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763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STEPS-</a:t>
            </a:r>
            <a:endParaRPr/>
          </a:p>
          <a:p>
            <a:pPr marL="320040" lvl="0" indent="-320040" algn="just" rtl="0">
              <a:spcBef>
                <a:spcPts val="60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Insert the element in the AVL tree in the same way the insertion is performed in BST.</a:t>
            </a:r>
            <a:endParaRPr/>
          </a:p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After insertion, check the balance factor of each node of the resulting tree.</a:t>
            </a:r>
            <a:endParaRPr sz="23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just" rtl="0">
              <a:spcBef>
                <a:spcPts val="0"/>
              </a:spcBef>
              <a:spcAft>
                <a:spcPts val="0"/>
              </a:spcAft>
              <a:buSzPts val="1380"/>
              <a:buFont typeface="Noto Sans Symbols"/>
              <a:buNone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just" rtl="0">
              <a:spcBef>
                <a:spcPts val="600"/>
              </a:spcBef>
              <a:spcAft>
                <a:spcPts val="0"/>
              </a:spcAft>
              <a:buSzPts val="1380"/>
              <a:buFont typeface="Noto Sans Symbols"/>
              <a:buNone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6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6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6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600"/>
              </a:spcBef>
              <a:spcAft>
                <a:spcPts val="0"/>
              </a:spcAft>
              <a:buSzPts val="1380"/>
              <a:buNone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6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2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37</a:t>
            </a:fld>
            <a:endParaRPr sz="1190"/>
          </a:p>
        </p:txBody>
      </p:sp>
      <p:graphicFrame>
        <p:nvGraphicFramePr>
          <p:cNvPr id="510" name="Google Shape;510;p52"/>
          <p:cNvGraphicFramePr/>
          <p:nvPr/>
        </p:nvGraphicFramePr>
        <p:xfrm>
          <a:off x="228600" y="3505200"/>
          <a:ext cx="8534400" cy="3215670"/>
        </p:xfrm>
        <a:graphic>
          <a:graphicData uri="http://schemas.openxmlformats.org/drawingml/2006/table">
            <a:tbl>
              <a:tblPr firstRow="1" bandRow="1">
                <a:noFill/>
                <a:tableStyleId>{5C551908-73A2-4CC5-8B6D-7490D34F172D}</a:tableStyleId>
              </a:tblPr>
              <a:tblGrid>
                <a:gridCol w="4114800"/>
                <a:gridCol w="4419600"/>
              </a:tblGrid>
              <a:tr h="4572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C00000"/>
                          </a:solidFill>
                        </a:rPr>
                        <a:t>CASES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62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Balance factor of each node </a:t>
                      </a:r>
                      <a:r>
                        <a:rPr lang="en-US" sz="2000" b="1"/>
                        <a:t>IS </a:t>
                      </a:r>
                      <a:r>
                        <a:rPr lang="en-US" sz="2000"/>
                        <a:t>{-1,0,1}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wentieth Century"/>
                        <a:buNone/>
                      </a:pPr>
                      <a:r>
                        <a:rPr lang="en-US" sz="2000"/>
                        <a:t>Balance factor of each node is </a:t>
                      </a:r>
                      <a:r>
                        <a:rPr lang="en-US" sz="2000" b="1"/>
                        <a:t>NOT</a:t>
                      </a:r>
                      <a:r>
                        <a:rPr lang="en-US" sz="2000"/>
                        <a:t> {-1,0,1}</a:t>
                      </a:r>
                      <a:endParaRPr sz="2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tree is considered to be balanced.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wentieth Century"/>
                        <a:buNone/>
                      </a:pPr>
                      <a:r>
                        <a:rPr lang="en-US" sz="2000"/>
                        <a:t>The tree is considered to be imbalanced.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Conclude the operation.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wentieth Century"/>
                        <a:buNone/>
                      </a:pPr>
                      <a:r>
                        <a:rPr lang="en-US" sz="2000"/>
                        <a:t>Perform the suitable </a:t>
                      </a:r>
                      <a:r>
                        <a:rPr lang="en-US" sz="2000" b="1"/>
                        <a:t>ROTATION(s)</a:t>
                      </a:r>
                      <a:r>
                        <a:rPr lang="en-US" sz="2000"/>
                        <a:t> to balance the tree.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Insert the next element if any.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wentieth Century"/>
                        <a:buNone/>
                      </a:pPr>
                      <a:r>
                        <a:rPr lang="en-US" sz="2000"/>
                        <a:t>After the tree is balanced, insert the next element if any.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Searching and Deletion in AVL tree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517" name="Google Shape;517;p53"/>
          <p:cNvSpPr txBox="1">
            <a:spLocks noGrp="1"/>
          </p:cNvSpPr>
          <p:nvPr>
            <p:ph type="body" idx="1"/>
          </p:nvPr>
        </p:nvSpPr>
        <p:spPr>
          <a:xfrm>
            <a:off x="152400" y="1524000"/>
            <a:ext cx="87630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STEPS-</a:t>
            </a:r>
            <a:endParaRPr/>
          </a:p>
          <a:p>
            <a:pPr marL="320040" lvl="0" indent="-32004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Searching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is similar to searching in BST.</a:t>
            </a:r>
            <a:endParaRPr/>
          </a:p>
          <a:p>
            <a:pPr marL="320040" lvl="0" indent="-32004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Deletion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is also similar to searching in BST. </a:t>
            </a:r>
            <a:endParaRPr/>
          </a:p>
          <a:p>
            <a:pPr marL="640080" lvl="1" indent="-27432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But </a:t>
            </a:r>
            <a:r>
              <a:rPr lang="en-US" sz="2400" i="1">
                <a:solidFill>
                  <a:srgbClr val="C00000"/>
                </a:solidFill>
              </a:rPr>
              <a:t>after every deletion </a:t>
            </a:r>
            <a:r>
              <a:rPr lang="en-US" sz="2400"/>
              <a:t>operation we need to check with the Balance Factor condition.</a:t>
            </a:r>
            <a:endParaRPr/>
          </a:p>
          <a:p>
            <a:pPr marL="640080" lvl="1" indent="-27432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If the tree is balanced after deletion go for next operation;</a:t>
            </a:r>
            <a:endParaRPr/>
          </a:p>
          <a:p>
            <a:pPr marL="640080" lvl="1" indent="-27432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otherwise perform suitable rotation to make the tree Balanced.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640080" lvl="1" indent="-16764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86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 sz="24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 sz="24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 sz="24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 sz="24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3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38</a:t>
            </a:fld>
            <a:endParaRPr sz="119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AVL Rotations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525" name="Google Shape;525;p54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8392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Rotation is the process of moving nodes either to left or to right to make the tree balanced.</a:t>
            </a:r>
            <a:endParaRPr/>
          </a:p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Rotation types: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just" rtl="0">
              <a:spcBef>
                <a:spcPts val="0"/>
              </a:spcBef>
              <a:spcAft>
                <a:spcPts val="0"/>
              </a:spcAft>
              <a:buSzPts val="1380"/>
              <a:buFont typeface="Noto Sans Symbols"/>
              <a:buNone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6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6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6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600"/>
              </a:spcBef>
              <a:spcAft>
                <a:spcPts val="0"/>
              </a:spcAft>
              <a:buSzPts val="1380"/>
              <a:buNone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2410" algn="l" rtl="0">
              <a:spcBef>
                <a:spcPts val="600"/>
              </a:spcBef>
              <a:spcAft>
                <a:spcPts val="0"/>
              </a:spcAft>
              <a:buSzPts val="1380"/>
              <a:buNone/>
            </a:pPr>
            <a:endParaRPr sz="23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39</a:t>
            </a:fld>
            <a:endParaRPr sz="1190"/>
          </a:p>
        </p:txBody>
      </p:sp>
      <p:grpSp>
        <p:nvGrpSpPr>
          <p:cNvPr id="527" name="Google Shape;527;p54"/>
          <p:cNvGrpSpPr/>
          <p:nvPr/>
        </p:nvGrpSpPr>
        <p:grpSpPr>
          <a:xfrm>
            <a:off x="1676400" y="3080361"/>
            <a:ext cx="6096000" cy="3084877"/>
            <a:chOff x="0" y="489561"/>
            <a:chExt cx="6096000" cy="3084877"/>
          </a:xfrm>
        </p:grpSpPr>
        <p:sp>
          <p:nvSpPr>
            <p:cNvPr id="528" name="Google Shape;528;p54"/>
            <p:cNvSpPr/>
            <p:nvPr/>
          </p:nvSpPr>
          <p:spPr>
            <a:xfrm>
              <a:off x="0" y="489561"/>
              <a:ext cx="6096000" cy="465837"/>
            </a:xfrm>
            <a:prstGeom prst="roundRect">
              <a:avLst>
                <a:gd name="adj" fmla="val 16667"/>
              </a:avLst>
            </a:prstGeom>
            <a:solidFill>
              <a:srgbClr val="DC7F45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4"/>
            <p:cNvSpPr txBox="1"/>
            <p:nvPr/>
          </p:nvSpPr>
          <p:spPr>
            <a:xfrm>
              <a:off x="22740" y="512301"/>
              <a:ext cx="6050520" cy="420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wentieth Century"/>
                <a:buNone/>
              </a:pPr>
              <a:r>
                <a:rPr lang="en-US" sz="2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Single Rotations</a:t>
              </a:r>
              <a:endParaRPr/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0" y="955398"/>
              <a:ext cx="6096000" cy="1059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4"/>
            <p:cNvSpPr txBox="1"/>
            <p:nvPr/>
          </p:nvSpPr>
          <p:spPr>
            <a:xfrm>
              <a:off x="0" y="955398"/>
              <a:ext cx="6096000" cy="1059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3525" tIns="27925" rIns="156450" bIns="27925" anchor="t" anchorCtr="0">
              <a:noAutofit/>
            </a:bodyPr>
            <a:lstStyle/>
            <a:p>
              <a:pPr marL="228600" marR="0" lvl="1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Left Rotation (LL Rotation)</a:t>
              </a:r>
              <a:endParaRPr/>
            </a:p>
            <a:p>
              <a:pPr marL="228600" marR="0" lvl="1" indent="-228600" algn="l" rtl="0">
                <a:lnSpc>
                  <a:spcPct val="15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Right Rotation (RR Rotation)</a:t>
              </a:r>
              <a:endParaRPr/>
            </a:p>
          </p:txBody>
        </p:sp>
        <p:sp>
          <p:nvSpPr>
            <p:cNvPr id="532" name="Google Shape;532;p54"/>
            <p:cNvSpPr/>
            <p:nvPr/>
          </p:nvSpPr>
          <p:spPr>
            <a:xfrm>
              <a:off x="0" y="2015238"/>
              <a:ext cx="6096000" cy="499359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4"/>
            <p:cNvSpPr txBox="1"/>
            <p:nvPr/>
          </p:nvSpPr>
          <p:spPr>
            <a:xfrm>
              <a:off x="24377" y="2039615"/>
              <a:ext cx="6047246" cy="450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wentieth Century"/>
                <a:buNone/>
              </a:pPr>
              <a:r>
                <a:rPr lang="en-US" sz="2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Double Rotations</a:t>
              </a:r>
              <a:endParaRPr/>
            </a:p>
          </p:txBody>
        </p:sp>
        <p:sp>
          <p:nvSpPr>
            <p:cNvPr id="534" name="Google Shape;534;p54"/>
            <p:cNvSpPr/>
            <p:nvPr/>
          </p:nvSpPr>
          <p:spPr>
            <a:xfrm>
              <a:off x="0" y="2514598"/>
              <a:ext cx="6096000" cy="1059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4"/>
            <p:cNvSpPr txBox="1"/>
            <p:nvPr/>
          </p:nvSpPr>
          <p:spPr>
            <a:xfrm>
              <a:off x="0" y="2514598"/>
              <a:ext cx="6096000" cy="1059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3525" tIns="27925" rIns="156450" bIns="27925" anchor="t" anchorCtr="0">
              <a:noAutofit/>
            </a:bodyPr>
            <a:lstStyle/>
            <a:p>
              <a:pPr marL="228600" marR="0" lvl="1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Left Right Rotation (LR Rotation)</a:t>
              </a:r>
              <a:endParaRPr/>
            </a:p>
            <a:p>
              <a:pPr marL="228600" marR="0" lvl="1" indent="-228600" algn="l" rtl="0">
                <a:lnSpc>
                  <a:spcPct val="15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Right Left Rotation (RL Rotation)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sldNum" idx="1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fld>
            <a:endParaRPr sz="1400" b="0" i="0" u="none" strike="noStrike" cap="none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Symbol Table</a:t>
            </a:r>
            <a:endParaRPr sz="2800" i="1">
              <a:solidFill>
                <a:srgbClr val="C00000"/>
              </a:solidFill>
            </a:endParaRPr>
          </a:p>
        </p:txBody>
      </p:sp>
      <p:sp>
        <p:nvSpPr>
          <p:cNvPr id="152" name="Google Shape;152;p19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4612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solidFill>
                  <a:srgbClr val="0000CC"/>
                </a:solidFill>
              </a:rPr>
              <a:t>Symbol table </a:t>
            </a:r>
            <a:r>
              <a:rPr lang="en-US" sz="2400"/>
              <a:t>is an important data structure defined as the set of </a:t>
            </a:r>
            <a:r>
              <a:rPr lang="en-US" sz="2400">
                <a:solidFill>
                  <a:srgbClr val="C00000"/>
                </a:solidFill>
              </a:rPr>
              <a:t>&lt;Name, Value&gt; </a:t>
            </a:r>
            <a:r>
              <a:rPr lang="en-US" sz="2400"/>
              <a:t>pairs.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2514600"/>
            <a:ext cx="3288384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457200" y="3696419"/>
            <a:ext cx="8077200" cy="276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Operations or Functions of symbol table 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AutoNum type="arabi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create() : symbol_table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AutoNum type="arabi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destroy() : symbol_table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AutoNum type="arabi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enter (name, value) : pointer to an entry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AutoNum type="arabi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find (name, table) : pointer to an entry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AutoNum type="arabi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set_attributes (*entry, attributes)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AutoNum type="arabi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get_attributes (*entry) : attributes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LL Rotations – </a:t>
            </a:r>
            <a:r>
              <a:rPr lang="en-US">
                <a:solidFill>
                  <a:srgbClr val="0000CC"/>
                </a:solidFill>
              </a:rPr>
              <a:t>Single Left Rotation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542" name="Google Shape;542;p55"/>
          <p:cNvSpPr txBox="1">
            <a:spLocks noGrp="1"/>
          </p:cNvSpPr>
          <p:nvPr>
            <p:ph type="body" idx="1"/>
          </p:nvPr>
        </p:nvSpPr>
        <p:spPr>
          <a:xfrm>
            <a:off x="152400" y="1538748"/>
            <a:ext cx="8839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In LL Rotation, every node moves </a:t>
            </a:r>
            <a:r>
              <a:rPr lang="en-US" sz="2200">
                <a:solidFill>
                  <a:srgbClr val="0000CC"/>
                </a:solidFill>
              </a:rPr>
              <a:t>one position to left </a:t>
            </a:r>
            <a:r>
              <a:rPr lang="en-US" sz="2200"/>
              <a:t>from the current position. </a:t>
            </a:r>
            <a:endParaRPr/>
          </a:p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>
                <a:solidFill>
                  <a:srgbClr val="C00000"/>
                </a:solidFill>
              </a:rPr>
              <a:t>Tree is unbalanced because of adding right child in the right subtree of an unbalanced node.</a:t>
            </a:r>
            <a:endParaRPr sz="2200" baseline="-25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40</a:t>
            </a:fld>
            <a:endParaRPr sz="1190"/>
          </a:p>
        </p:txBody>
      </p:sp>
      <p:pic>
        <p:nvPicPr>
          <p:cNvPr id="544" name="Google Shape;54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4884656"/>
            <a:ext cx="1600200" cy="18971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45" name="Google Shape;54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3071525"/>
            <a:ext cx="1632319" cy="14892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46" name="Google Shape;546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5800" y="3570206"/>
            <a:ext cx="2571358" cy="304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47" name="Google Shape;547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2800" y="3570207"/>
            <a:ext cx="1981200" cy="304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48" name="Google Shape;548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05000" y="3265406"/>
            <a:ext cx="2381250" cy="335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RR Rotations – </a:t>
            </a:r>
            <a:r>
              <a:rPr lang="en-US">
                <a:solidFill>
                  <a:srgbClr val="0000CC"/>
                </a:solidFill>
              </a:rPr>
              <a:t>Single Right Rotation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555" name="Google Shape;555;p56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839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260"/>
              <a:buChar char="◻"/>
            </a:pPr>
            <a:r>
              <a:rPr lang="en-US" sz="2100"/>
              <a:t>In RR Rotation, every node moves </a:t>
            </a:r>
            <a:r>
              <a:rPr lang="en-US" sz="2100">
                <a:solidFill>
                  <a:srgbClr val="0000CC"/>
                </a:solidFill>
              </a:rPr>
              <a:t>one position to right </a:t>
            </a:r>
            <a:r>
              <a:rPr lang="en-US" sz="2100"/>
              <a:t>from the current position. </a:t>
            </a:r>
            <a:endParaRPr/>
          </a:p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260"/>
              <a:buChar char="◻"/>
            </a:pPr>
            <a:r>
              <a:rPr lang="en-US" sz="2100">
                <a:solidFill>
                  <a:srgbClr val="C00000"/>
                </a:solidFill>
              </a:rPr>
              <a:t>Tree is unbalanced because of adding left child in the left subtree of an unbalanced node.</a:t>
            </a:r>
            <a:endParaRPr sz="2100" baseline="-25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6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41</a:t>
            </a:fld>
            <a:endParaRPr sz="1190"/>
          </a:p>
        </p:txBody>
      </p:sp>
      <p:pic>
        <p:nvPicPr>
          <p:cNvPr id="557" name="Google Shape;55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556" y="3095625"/>
            <a:ext cx="2857500" cy="3533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58" name="Google Shape;558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5592" y="3104229"/>
            <a:ext cx="3067050" cy="3495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59" name="Google Shape;55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5600" y="3094704"/>
            <a:ext cx="2286000" cy="35144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7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LR Rotations – </a:t>
            </a:r>
            <a:r>
              <a:rPr lang="en-US">
                <a:solidFill>
                  <a:srgbClr val="0000CC"/>
                </a:solidFill>
              </a:rPr>
              <a:t>Double Rotations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566" name="Google Shape;566;p57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8392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The LR Rotation is sequence of </a:t>
            </a:r>
            <a:r>
              <a:rPr lang="en-US" sz="2200">
                <a:solidFill>
                  <a:srgbClr val="C00000"/>
                </a:solidFill>
              </a:rPr>
              <a:t>single left rotation </a:t>
            </a:r>
            <a:r>
              <a:rPr lang="en-US" sz="2200"/>
              <a:t>followed by </a:t>
            </a:r>
            <a:r>
              <a:rPr lang="en-US" sz="2200">
                <a:solidFill>
                  <a:srgbClr val="C00000"/>
                </a:solidFill>
              </a:rPr>
              <a:t>single right rotation</a:t>
            </a:r>
            <a:r>
              <a:rPr lang="en-US" sz="2200"/>
              <a:t>.</a:t>
            </a:r>
            <a:endParaRPr/>
          </a:p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>
                <a:solidFill>
                  <a:srgbClr val="0000CC"/>
                </a:solidFill>
              </a:rPr>
              <a:t>Tree is unbalanced because of adding right child in the left subtree of an unbalanced node.</a:t>
            </a:r>
            <a:endParaRPr sz="2200" baseline="-25000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7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42</a:t>
            </a:fld>
            <a:endParaRPr sz="1190"/>
          </a:p>
        </p:txBody>
      </p:sp>
      <p:pic>
        <p:nvPicPr>
          <p:cNvPr id="568" name="Google Shape;56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24200"/>
            <a:ext cx="9144000" cy="3184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LR Rotations – </a:t>
            </a:r>
            <a:r>
              <a:rPr lang="en-US">
                <a:solidFill>
                  <a:srgbClr val="0000CC"/>
                </a:solidFill>
              </a:rPr>
              <a:t>Double Rotations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575" name="Google Shape;575;p58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43</a:t>
            </a:fld>
            <a:endParaRPr sz="1190"/>
          </a:p>
        </p:txBody>
      </p:sp>
      <p:pic>
        <p:nvPicPr>
          <p:cNvPr id="576" name="Google Shape;57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4000"/>
            <a:ext cx="5581650" cy="2733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77" name="Google Shape;577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2850" y="4191000"/>
            <a:ext cx="5391150" cy="266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RL Rotations – </a:t>
            </a:r>
            <a:r>
              <a:rPr lang="en-US">
                <a:solidFill>
                  <a:srgbClr val="0000CC"/>
                </a:solidFill>
              </a:rPr>
              <a:t>Double Rotations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584" name="Google Shape;584;p59"/>
          <p:cNvSpPr txBox="1">
            <a:spLocks noGrp="1"/>
          </p:cNvSpPr>
          <p:nvPr>
            <p:ph type="body" idx="1"/>
          </p:nvPr>
        </p:nvSpPr>
        <p:spPr>
          <a:xfrm>
            <a:off x="122904" y="1570704"/>
            <a:ext cx="8839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The RL Rotation is sequence of </a:t>
            </a:r>
            <a:r>
              <a:rPr lang="en-US" sz="2200">
                <a:solidFill>
                  <a:srgbClr val="C00000"/>
                </a:solidFill>
              </a:rPr>
              <a:t>single right rotation </a:t>
            </a:r>
            <a:r>
              <a:rPr lang="en-US" sz="2200"/>
              <a:t>followed by </a:t>
            </a:r>
            <a:r>
              <a:rPr lang="en-US" sz="2200">
                <a:solidFill>
                  <a:srgbClr val="C00000"/>
                </a:solidFill>
              </a:rPr>
              <a:t>single left rotation</a:t>
            </a:r>
            <a:r>
              <a:rPr lang="en-US" sz="2200"/>
              <a:t>.</a:t>
            </a:r>
            <a:endParaRPr/>
          </a:p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>
                <a:solidFill>
                  <a:srgbClr val="0000CC"/>
                </a:solidFill>
              </a:rPr>
              <a:t>Tree is unbalanced because of adding left child in the right subtree of an unbalanced node.</a:t>
            </a:r>
            <a:endParaRPr sz="2200" baseline="-25000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59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44</a:t>
            </a:fld>
            <a:endParaRPr sz="1190"/>
          </a:p>
        </p:txBody>
      </p:sp>
      <p:pic>
        <p:nvPicPr>
          <p:cNvPr id="586" name="Google Shape;58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13476"/>
            <a:ext cx="9144000" cy="290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RL Rotations – </a:t>
            </a:r>
            <a:r>
              <a:rPr lang="en-US">
                <a:solidFill>
                  <a:srgbClr val="0000CC"/>
                </a:solidFill>
              </a:rPr>
              <a:t>Double Rotations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593" name="Google Shape;593;p60"/>
          <p:cNvSpPr txBox="1">
            <a:spLocks noGrp="1"/>
          </p:cNvSpPr>
          <p:nvPr>
            <p:ph type="body" idx="1"/>
          </p:nvPr>
        </p:nvSpPr>
        <p:spPr>
          <a:xfrm>
            <a:off x="122904" y="1570704"/>
            <a:ext cx="8839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The RL Rotation is sequence of </a:t>
            </a:r>
            <a:r>
              <a:rPr lang="en-US" sz="2200">
                <a:solidFill>
                  <a:srgbClr val="C00000"/>
                </a:solidFill>
              </a:rPr>
              <a:t>single right rotation </a:t>
            </a:r>
            <a:r>
              <a:rPr lang="en-US" sz="2200"/>
              <a:t>followed by </a:t>
            </a:r>
            <a:r>
              <a:rPr lang="en-US" sz="2200">
                <a:solidFill>
                  <a:srgbClr val="C00000"/>
                </a:solidFill>
              </a:rPr>
              <a:t>single left rotation</a:t>
            </a:r>
            <a:r>
              <a:rPr lang="en-US" sz="2200"/>
              <a:t>.</a:t>
            </a:r>
            <a:endParaRPr/>
          </a:p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>
                <a:solidFill>
                  <a:srgbClr val="0000CC"/>
                </a:solidFill>
              </a:rPr>
              <a:t>Tree is unbalanced because of adding left child in the right subtree of an unbalanced node.</a:t>
            </a:r>
            <a:endParaRPr sz="2200" baseline="-25000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60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45</a:t>
            </a:fld>
            <a:endParaRPr sz="1190"/>
          </a:p>
        </p:txBody>
      </p:sp>
      <p:pic>
        <p:nvPicPr>
          <p:cNvPr id="595" name="Google Shape;59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13476"/>
            <a:ext cx="9144000" cy="290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RL Rotations – </a:t>
            </a:r>
            <a:r>
              <a:rPr lang="en-US">
                <a:solidFill>
                  <a:srgbClr val="0000CC"/>
                </a:solidFill>
              </a:rPr>
              <a:t>Double Rotations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602" name="Google Shape;602;p61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46</a:t>
            </a:fld>
            <a:endParaRPr sz="1190"/>
          </a:p>
        </p:txBody>
      </p:sp>
      <p:pic>
        <p:nvPicPr>
          <p:cNvPr id="603" name="Google Shape;60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524000"/>
            <a:ext cx="5238750" cy="2295525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04" name="Google Shape;604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200" y="4038600"/>
            <a:ext cx="5419725" cy="2695575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Rotations - Possibilities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611" name="Google Shape;611;p62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47</a:t>
            </a:fld>
            <a:endParaRPr sz="1190"/>
          </a:p>
        </p:txBody>
      </p:sp>
      <p:sp>
        <p:nvSpPr>
          <p:cNvPr id="612" name="Google Shape;612;p62"/>
          <p:cNvSpPr/>
          <p:nvPr/>
        </p:nvSpPr>
        <p:spPr>
          <a:xfrm>
            <a:off x="1066800" y="1752600"/>
            <a:ext cx="838200" cy="762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/>
          </a:p>
        </p:txBody>
      </p:sp>
      <p:sp>
        <p:nvSpPr>
          <p:cNvPr id="613" name="Google Shape;613;p62"/>
          <p:cNvSpPr/>
          <p:nvPr/>
        </p:nvSpPr>
        <p:spPr>
          <a:xfrm>
            <a:off x="331836" y="2789904"/>
            <a:ext cx="838200" cy="762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614" name="Google Shape;614;p62"/>
          <p:cNvCxnSpPr>
            <a:stCxn id="612" idx="3"/>
          </p:cNvCxnSpPr>
          <p:nvPr/>
        </p:nvCxnSpPr>
        <p:spPr>
          <a:xfrm flipH="1">
            <a:off x="838252" y="2403008"/>
            <a:ext cx="351300" cy="416400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5" name="Google Shape;615;p62"/>
          <p:cNvSpPr/>
          <p:nvPr/>
        </p:nvSpPr>
        <p:spPr>
          <a:xfrm>
            <a:off x="2057400" y="2667000"/>
            <a:ext cx="838200" cy="762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  <p:sp>
        <p:nvSpPr>
          <p:cNvPr id="616" name="Google Shape;616;p62"/>
          <p:cNvSpPr/>
          <p:nvPr/>
        </p:nvSpPr>
        <p:spPr>
          <a:xfrm>
            <a:off x="1219200" y="3657600"/>
            <a:ext cx="838200" cy="762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cxnSp>
        <p:nvCxnSpPr>
          <p:cNvPr id="617" name="Google Shape;617;p62"/>
          <p:cNvCxnSpPr>
            <a:stCxn id="615" idx="3"/>
          </p:cNvCxnSpPr>
          <p:nvPr/>
        </p:nvCxnSpPr>
        <p:spPr>
          <a:xfrm flipH="1">
            <a:off x="1828852" y="3317408"/>
            <a:ext cx="351300" cy="416400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8" name="Google Shape;618;p62"/>
          <p:cNvCxnSpPr>
            <a:stCxn id="612" idx="5"/>
            <a:endCxn id="615" idx="1"/>
          </p:cNvCxnSpPr>
          <p:nvPr/>
        </p:nvCxnSpPr>
        <p:spPr>
          <a:xfrm>
            <a:off x="1782248" y="2403008"/>
            <a:ext cx="397800" cy="375600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62"/>
          <p:cNvSpPr/>
          <p:nvPr/>
        </p:nvSpPr>
        <p:spPr>
          <a:xfrm>
            <a:off x="3048000" y="3581400"/>
            <a:ext cx="838200" cy="762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/>
          </a:p>
        </p:txBody>
      </p:sp>
      <p:cxnSp>
        <p:nvCxnSpPr>
          <p:cNvPr id="620" name="Google Shape;620;p62"/>
          <p:cNvCxnSpPr>
            <a:endCxn id="619" idx="1"/>
          </p:cNvCxnSpPr>
          <p:nvPr/>
        </p:nvCxnSpPr>
        <p:spPr>
          <a:xfrm>
            <a:off x="2772952" y="3317392"/>
            <a:ext cx="397800" cy="375600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62"/>
          <p:cNvSpPr/>
          <p:nvPr/>
        </p:nvSpPr>
        <p:spPr>
          <a:xfrm>
            <a:off x="381000" y="4572000"/>
            <a:ext cx="3505200" cy="533400"/>
          </a:xfrm>
          <a:prstGeom prst="rect">
            <a:avLst/>
          </a:prstGeom>
          <a:solidFill>
            <a:srgbClr val="F8E6DA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Balanced Tree</a:t>
            </a:r>
            <a:endParaRPr/>
          </a:p>
        </p:txBody>
      </p:sp>
      <p:sp>
        <p:nvSpPr>
          <p:cNvPr id="622" name="Google Shape;622;p62"/>
          <p:cNvSpPr/>
          <p:nvPr/>
        </p:nvSpPr>
        <p:spPr>
          <a:xfrm>
            <a:off x="3124200" y="1828800"/>
            <a:ext cx="1676400" cy="533400"/>
          </a:xfrm>
          <a:prstGeom prst="rect">
            <a:avLst/>
          </a:prstGeom>
          <a:solidFill>
            <a:srgbClr val="F8E6DA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16</a:t>
            </a:r>
            <a:endParaRPr/>
          </a:p>
        </p:txBody>
      </p:sp>
      <p:grpSp>
        <p:nvGrpSpPr>
          <p:cNvPr id="623" name="Google Shape;623;p62"/>
          <p:cNvGrpSpPr/>
          <p:nvPr/>
        </p:nvGrpSpPr>
        <p:grpSpPr>
          <a:xfrm>
            <a:off x="5105400" y="1752600"/>
            <a:ext cx="3581400" cy="3581400"/>
            <a:chOff x="5105400" y="1752600"/>
            <a:chExt cx="3581400" cy="3581400"/>
          </a:xfrm>
        </p:grpSpPr>
        <p:sp>
          <p:nvSpPr>
            <p:cNvPr id="624" name="Google Shape;624;p62"/>
            <p:cNvSpPr/>
            <p:nvPr/>
          </p:nvSpPr>
          <p:spPr>
            <a:xfrm>
              <a:off x="5867400" y="1752600"/>
              <a:ext cx="838200" cy="762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625" name="Google Shape;625;p62"/>
            <p:cNvSpPr/>
            <p:nvPr/>
          </p:nvSpPr>
          <p:spPr>
            <a:xfrm>
              <a:off x="5132436" y="2789904"/>
              <a:ext cx="838200" cy="762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cxnSp>
          <p:nvCxnSpPr>
            <p:cNvPr id="626" name="Google Shape;626;p62"/>
            <p:cNvCxnSpPr>
              <a:stCxn id="624" idx="3"/>
            </p:cNvCxnSpPr>
            <p:nvPr/>
          </p:nvCxnSpPr>
          <p:spPr>
            <a:xfrm flipH="1">
              <a:off x="5638852" y="2403008"/>
              <a:ext cx="351300" cy="41640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7" name="Google Shape;627;p62"/>
            <p:cNvSpPr/>
            <p:nvPr/>
          </p:nvSpPr>
          <p:spPr>
            <a:xfrm>
              <a:off x="6858000" y="2667000"/>
              <a:ext cx="838200" cy="762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628" name="Google Shape;628;p62"/>
            <p:cNvSpPr/>
            <p:nvPr/>
          </p:nvSpPr>
          <p:spPr>
            <a:xfrm>
              <a:off x="6019800" y="3657600"/>
              <a:ext cx="838200" cy="762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cxnSp>
          <p:nvCxnSpPr>
            <p:cNvPr id="629" name="Google Shape;629;p62"/>
            <p:cNvCxnSpPr>
              <a:stCxn id="627" idx="3"/>
            </p:cNvCxnSpPr>
            <p:nvPr/>
          </p:nvCxnSpPr>
          <p:spPr>
            <a:xfrm flipH="1">
              <a:off x="6629452" y="3317408"/>
              <a:ext cx="351300" cy="41640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0" name="Google Shape;630;p62"/>
            <p:cNvCxnSpPr>
              <a:stCxn id="624" idx="5"/>
              <a:endCxn id="627" idx="1"/>
            </p:cNvCxnSpPr>
            <p:nvPr/>
          </p:nvCxnSpPr>
          <p:spPr>
            <a:xfrm>
              <a:off x="6582848" y="2403008"/>
              <a:ext cx="397800" cy="37560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1" name="Google Shape;631;p62"/>
            <p:cNvSpPr/>
            <p:nvPr/>
          </p:nvSpPr>
          <p:spPr>
            <a:xfrm>
              <a:off x="7848600" y="3581400"/>
              <a:ext cx="838200" cy="762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25</a:t>
              </a:r>
              <a:endParaRPr/>
            </a:p>
          </p:txBody>
        </p:sp>
        <p:cxnSp>
          <p:nvCxnSpPr>
            <p:cNvPr id="632" name="Google Shape;632;p62"/>
            <p:cNvCxnSpPr>
              <a:endCxn id="631" idx="1"/>
            </p:cNvCxnSpPr>
            <p:nvPr/>
          </p:nvCxnSpPr>
          <p:spPr>
            <a:xfrm>
              <a:off x="7573552" y="3317392"/>
              <a:ext cx="397800" cy="37560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3" name="Google Shape;633;p62"/>
            <p:cNvSpPr/>
            <p:nvPr/>
          </p:nvSpPr>
          <p:spPr>
            <a:xfrm>
              <a:off x="5105400" y="4572000"/>
              <a:ext cx="838200" cy="762000"/>
            </a:xfrm>
            <a:prstGeom prst="ellipse">
              <a:avLst/>
            </a:prstGeom>
            <a:solidFill>
              <a:srgbClr val="D8D8D8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/>
            </a:p>
          </p:txBody>
        </p:sp>
        <p:cxnSp>
          <p:nvCxnSpPr>
            <p:cNvPr id="634" name="Google Shape;634;p62"/>
            <p:cNvCxnSpPr/>
            <p:nvPr/>
          </p:nvCxnSpPr>
          <p:spPr>
            <a:xfrm flipH="1">
              <a:off x="5715000" y="4231808"/>
              <a:ext cx="351352" cy="416392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5" name="Google Shape;635;p62"/>
          <p:cNvSpPr/>
          <p:nvPr/>
        </p:nvSpPr>
        <p:spPr>
          <a:xfrm>
            <a:off x="5595707" y="1636205"/>
            <a:ext cx="2324177" cy="3053782"/>
          </a:xfrm>
          <a:custGeom>
            <a:avLst/>
            <a:gdLst/>
            <a:ahLst/>
            <a:cxnLst/>
            <a:rect l="l" t="t" r="r" b="b"/>
            <a:pathLst>
              <a:path w="2324177" h="3053782" extrusionOk="0">
                <a:moveTo>
                  <a:pt x="8680" y="266337"/>
                </a:moveTo>
                <a:cubicBezTo>
                  <a:pt x="41296" y="233721"/>
                  <a:pt x="56105" y="213127"/>
                  <a:pt x="97170" y="192595"/>
                </a:cubicBezTo>
                <a:cubicBezTo>
                  <a:pt x="111075" y="185643"/>
                  <a:pt x="126667" y="182763"/>
                  <a:pt x="141416" y="177847"/>
                </a:cubicBezTo>
                <a:cubicBezTo>
                  <a:pt x="156164" y="163098"/>
                  <a:pt x="167428" y="143730"/>
                  <a:pt x="185661" y="133601"/>
                </a:cubicBezTo>
                <a:cubicBezTo>
                  <a:pt x="251879" y="96813"/>
                  <a:pt x="356267" y="96398"/>
                  <a:pt x="421635" y="74608"/>
                </a:cubicBezTo>
                <a:cubicBezTo>
                  <a:pt x="645457" y="0"/>
                  <a:pt x="479051" y="46182"/>
                  <a:pt x="937828" y="30363"/>
                </a:cubicBezTo>
                <a:cubicBezTo>
                  <a:pt x="964484" y="33325"/>
                  <a:pt x="1084850" y="40699"/>
                  <a:pt x="1129558" y="59860"/>
                </a:cubicBezTo>
                <a:cubicBezTo>
                  <a:pt x="1145850" y="66842"/>
                  <a:pt x="1157606" y="82157"/>
                  <a:pt x="1173803" y="89356"/>
                </a:cubicBezTo>
                <a:cubicBezTo>
                  <a:pt x="1202215" y="101984"/>
                  <a:pt x="1262293" y="118853"/>
                  <a:pt x="1262293" y="118853"/>
                </a:cubicBezTo>
                <a:lnTo>
                  <a:pt x="1350783" y="207343"/>
                </a:lnTo>
                <a:cubicBezTo>
                  <a:pt x="1365531" y="222092"/>
                  <a:pt x="1378342" y="239075"/>
                  <a:pt x="1395028" y="251589"/>
                </a:cubicBezTo>
                <a:cubicBezTo>
                  <a:pt x="1414693" y="266337"/>
                  <a:pt x="1436641" y="278453"/>
                  <a:pt x="1454022" y="295834"/>
                </a:cubicBezTo>
                <a:cubicBezTo>
                  <a:pt x="1466556" y="308368"/>
                  <a:pt x="1472171" y="326462"/>
                  <a:pt x="1483519" y="340079"/>
                </a:cubicBezTo>
                <a:cubicBezTo>
                  <a:pt x="1519006" y="382663"/>
                  <a:pt x="1528504" y="384818"/>
                  <a:pt x="1572009" y="413821"/>
                </a:cubicBezTo>
                <a:cubicBezTo>
                  <a:pt x="1586757" y="438402"/>
                  <a:pt x="1602333" y="462505"/>
                  <a:pt x="1616254" y="487563"/>
                </a:cubicBezTo>
                <a:cubicBezTo>
                  <a:pt x="1636037" y="523173"/>
                  <a:pt x="1647778" y="559897"/>
                  <a:pt x="1675248" y="590801"/>
                </a:cubicBezTo>
                <a:cubicBezTo>
                  <a:pt x="1702962" y="621979"/>
                  <a:pt x="1763738" y="679292"/>
                  <a:pt x="1763738" y="679292"/>
                </a:cubicBezTo>
                <a:cubicBezTo>
                  <a:pt x="1775733" y="715276"/>
                  <a:pt x="1779395" y="739193"/>
                  <a:pt x="1807983" y="767782"/>
                </a:cubicBezTo>
                <a:cubicBezTo>
                  <a:pt x="1820517" y="780316"/>
                  <a:pt x="1837480" y="787447"/>
                  <a:pt x="1852228" y="797279"/>
                </a:cubicBezTo>
                <a:cubicBezTo>
                  <a:pt x="1862060" y="812027"/>
                  <a:pt x="1870377" y="827907"/>
                  <a:pt x="1881725" y="841524"/>
                </a:cubicBezTo>
                <a:cubicBezTo>
                  <a:pt x="1895078" y="857547"/>
                  <a:pt x="1914400" y="868415"/>
                  <a:pt x="1925970" y="885769"/>
                </a:cubicBezTo>
                <a:cubicBezTo>
                  <a:pt x="1934594" y="898704"/>
                  <a:pt x="1931007" y="917875"/>
                  <a:pt x="1940719" y="930014"/>
                </a:cubicBezTo>
                <a:cubicBezTo>
                  <a:pt x="1951792" y="943855"/>
                  <a:pt x="1972430" y="946977"/>
                  <a:pt x="1984964" y="959511"/>
                </a:cubicBezTo>
                <a:cubicBezTo>
                  <a:pt x="2038093" y="1012641"/>
                  <a:pt x="2016837" y="1012507"/>
                  <a:pt x="2058706" y="1062750"/>
                </a:cubicBezTo>
                <a:cubicBezTo>
                  <a:pt x="2072059" y="1078773"/>
                  <a:pt x="2089598" y="1090972"/>
                  <a:pt x="2102951" y="1106995"/>
                </a:cubicBezTo>
                <a:cubicBezTo>
                  <a:pt x="2222343" y="1250264"/>
                  <a:pt x="2037637" y="1057132"/>
                  <a:pt x="2176693" y="1180737"/>
                </a:cubicBezTo>
                <a:cubicBezTo>
                  <a:pt x="2207871" y="1208451"/>
                  <a:pt x="2265183" y="1269227"/>
                  <a:pt x="2265183" y="1269227"/>
                </a:cubicBezTo>
                <a:cubicBezTo>
                  <a:pt x="2300285" y="1374534"/>
                  <a:pt x="2277433" y="1331848"/>
                  <a:pt x="2324177" y="1401963"/>
                </a:cubicBezTo>
                <a:cubicBezTo>
                  <a:pt x="2319261" y="1544531"/>
                  <a:pt x="2317128" y="1687222"/>
                  <a:pt x="2309428" y="1829666"/>
                </a:cubicBezTo>
                <a:cubicBezTo>
                  <a:pt x="2307289" y="1869243"/>
                  <a:pt x="2305109" y="1909415"/>
                  <a:pt x="2294680" y="1947653"/>
                </a:cubicBezTo>
                <a:cubicBezTo>
                  <a:pt x="2290016" y="1964754"/>
                  <a:pt x="2275015" y="1977150"/>
                  <a:pt x="2265183" y="1991898"/>
                </a:cubicBezTo>
                <a:cubicBezTo>
                  <a:pt x="2221357" y="2123378"/>
                  <a:pt x="2291470" y="1915923"/>
                  <a:pt x="2220938" y="2109885"/>
                </a:cubicBezTo>
                <a:cubicBezTo>
                  <a:pt x="2210312" y="2139106"/>
                  <a:pt x="2205346" y="2170566"/>
                  <a:pt x="2191441" y="2198376"/>
                </a:cubicBezTo>
                <a:cubicBezTo>
                  <a:pt x="2181609" y="2218040"/>
                  <a:pt x="2170605" y="2237161"/>
                  <a:pt x="2161945" y="2257369"/>
                </a:cubicBezTo>
                <a:cubicBezTo>
                  <a:pt x="2125309" y="2342852"/>
                  <a:pt x="2174383" y="2260833"/>
                  <a:pt x="2117699" y="2345860"/>
                </a:cubicBezTo>
                <a:cubicBezTo>
                  <a:pt x="2089494" y="2430477"/>
                  <a:pt x="2123149" y="2351495"/>
                  <a:pt x="2058706" y="2434350"/>
                </a:cubicBezTo>
                <a:cubicBezTo>
                  <a:pt x="2036941" y="2462333"/>
                  <a:pt x="2019377" y="2493343"/>
                  <a:pt x="1999712" y="2522840"/>
                </a:cubicBezTo>
                <a:cubicBezTo>
                  <a:pt x="1989880" y="2537588"/>
                  <a:pt x="1982750" y="2554551"/>
                  <a:pt x="1970216" y="2567085"/>
                </a:cubicBezTo>
                <a:lnTo>
                  <a:pt x="1881725" y="2655576"/>
                </a:lnTo>
                <a:lnTo>
                  <a:pt x="1837480" y="2699821"/>
                </a:lnTo>
                <a:cubicBezTo>
                  <a:pt x="1822732" y="2714569"/>
                  <a:pt x="1810589" y="2732496"/>
                  <a:pt x="1793235" y="2744066"/>
                </a:cubicBezTo>
                <a:cubicBezTo>
                  <a:pt x="1778487" y="2753898"/>
                  <a:pt x="1764380" y="2764769"/>
                  <a:pt x="1748990" y="2773563"/>
                </a:cubicBezTo>
                <a:cubicBezTo>
                  <a:pt x="1729901" y="2784471"/>
                  <a:pt x="1707887" y="2790281"/>
                  <a:pt x="1689996" y="2803060"/>
                </a:cubicBezTo>
                <a:cubicBezTo>
                  <a:pt x="1673024" y="2815183"/>
                  <a:pt x="1663984" y="2837176"/>
                  <a:pt x="1645751" y="2847305"/>
                </a:cubicBezTo>
                <a:cubicBezTo>
                  <a:pt x="1618572" y="2862405"/>
                  <a:pt x="1557261" y="2876801"/>
                  <a:pt x="1557261" y="2876801"/>
                </a:cubicBezTo>
                <a:cubicBezTo>
                  <a:pt x="1542513" y="2891550"/>
                  <a:pt x="1532004" y="2912416"/>
                  <a:pt x="1513016" y="2921047"/>
                </a:cubicBezTo>
                <a:cubicBezTo>
                  <a:pt x="1476110" y="2937822"/>
                  <a:pt x="1433487" y="2937723"/>
                  <a:pt x="1395028" y="2950543"/>
                </a:cubicBezTo>
                <a:cubicBezTo>
                  <a:pt x="1380280" y="2955459"/>
                  <a:pt x="1364688" y="2958339"/>
                  <a:pt x="1350783" y="2965292"/>
                </a:cubicBezTo>
                <a:cubicBezTo>
                  <a:pt x="1334929" y="2973219"/>
                  <a:pt x="1322736" y="2987590"/>
                  <a:pt x="1306538" y="2994789"/>
                </a:cubicBezTo>
                <a:cubicBezTo>
                  <a:pt x="1278126" y="3007417"/>
                  <a:pt x="1247545" y="3014453"/>
                  <a:pt x="1218048" y="3024285"/>
                </a:cubicBezTo>
                <a:cubicBezTo>
                  <a:pt x="1154562" y="3045447"/>
                  <a:pt x="1188900" y="3035260"/>
                  <a:pt x="1114809" y="3053782"/>
                </a:cubicBezTo>
                <a:cubicBezTo>
                  <a:pt x="1045983" y="3043950"/>
                  <a:pt x="974289" y="3046270"/>
                  <a:pt x="908332" y="3024285"/>
                </a:cubicBezTo>
                <a:lnTo>
                  <a:pt x="819841" y="2994789"/>
                </a:lnTo>
                <a:cubicBezTo>
                  <a:pt x="790344" y="2975124"/>
                  <a:pt x="764982" y="2947006"/>
                  <a:pt x="731351" y="2935795"/>
                </a:cubicBezTo>
                <a:cubicBezTo>
                  <a:pt x="701854" y="2925963"/>
                  <a:pt x="668731" y="2923545"/>
                  <a:pt x="642861" y="2906298"/>
                </a:cubicBezTo>
                <a:lnTo>
                  <a:pt x="510125" y="2817808"/>
                </a:lnTo>
                <a:cubicBezTo>
                  <a:pt x="495377" y="2807976"/>
                  <a:pt x="478414" y="2800845"/>
                  <a:pt x="465880" y="2788311"/>
                </a:cubicBezTo>
                <a:cubicBezTo>
                  <a:pt x="404254" y="2726685"/>
                  <a:pt x="438321" y="2756580"/>
                  <a:pt x="362641" y="2699821"/>
                </a:cubicBezTo>
                <a:cubicBezTo>
                  <a:pt x="352809" y="2685073"/>
                  <a:pt x="344492" y="2669193"/>
                  <a:pt x="333145" y="2655576"/>
                </a:cubicBezTo>
                <a:cubicBezTo>
                  <a:pt x="319792" y="2639553"/>
                  <a:pt x="298227" y="2629986"/>
                  <a:pt x="288899" y="2611330"/>
                </a:cubicBezTo>
                <a:cubicBezTo>
                  <a:pt x="277689" y="2588909"/>
                  <a:pt x="280747" y="2561773"/>
                  <a:pt x="274151" y="2537589"/>
                </a:cubicBezTo>
                <a:cubicBezTo>
                  <a:pt x="265970" y="2507592"/>
                  <a:pt x="244654" y="2449098"/>
                  <a:pt x="244654" y="2449098"/>
                </a:cubicBezTo>
                <a:cubicBezTo>
                  <a:pt x="249570" y="2355692"/>
                  <a:pt x="250935" y="2262030"/>
                  <a:pt x="259403" y="2168879"/>
                </a:cubicBezTo>
                <a:cubicBezTo>
                  <a:pt x="260810" y="2153397"/>
                  <a:pt x="265528" y="2137569"/>
                  <a:pt x="274151" y="2124634"/>
                </a:cubicBezTo>
                <a:cubicBezTo>
                  <a:pt x="285720" y="2107280"/>
                  <a:pt x="301932" y="2093194"/>
                  <a:pt x="318396" y="2080389"/>
                </a:cubicBezTo>
                <a:cubicBezTo>
                  <a:pt x="346379" y="2058624"/>
                  <a:pt x="406887" y="2021395"/>
                  <a:pt x="406887" y="2021395"/>
                </a:cubicBezTo>
                <a:cubicBezTo>
                  <a:pt x="416719" y="2006647"/>
                  <a:pt x="423849" y="1989684"/>
                  <a:pt x="436383" y="1977150"/>
                </a:cubicBezTo>
                <a:cubicBezTo>
                  <a:pt x="464974" y="1948559"/>
                  <a:pt x="488887" y="1944900"/>
                  <a:pt x="524874" y="1932905"/>
                </a:cubicBezTo>
                <a:cubicBezTo>
                  <a:pt x="623063" y="1834716"/>
                  <a:pt x="517318" y="1927270"/>
                  <a:pt x="613364" y="1873911"/>
                </a:cubicBezTo>
                <a:cubicBezTo>
                  <a:pt x="613378" y="1873903"/>
                  <a:pt x="723970" y="1800174"/>
                  <a:pt x="746099" y="1785421"/>
                </a:cubicBezTo>
                <a:lnTo>
                  <a:pt x="834590" y="1726427"/>
                </a:lnTo>
                <a:cubicBezTo>
                  <a:pt x="849338" y="1711679"/>
                  <a:pt x="862812" y="1695535"/>
                  <a:pt x="878835" y="1682182"/>
                </a:cubicBezTo>
                <a:cubicBezTo>
                  <a:pt x="892452" y="1670834"/>
                  <a:pt x="909832" y="1664461"/>
                  <a:pt x="923080" y="1652685"/>
                </a:cubicBezTo>
                <a:cubicBezTo>
                  <a:pt x="991588" y="1591788"/>
                  <a:pt x="1011640" y="1578769"/>
                  <a:pt x="1041067" y="1505201"/>
                </a:cubicBezTo>
                <a:cubicBezTo>
                  <a:pt x="1052614" y="1476333"/>
                  <a:pt x="1060732" y="1446208"/>
                  <a:pt x="1070564" y="1416711"/>
                </a:cubicBezTo>
                <a:lnTo>
                  <a:pt x="1085312" y="1372466"/>
                </a:lnTo>
                <a:cubicBezTo>
                  <a:pt x="1080396" y="1303640"/>
                  <a:pt x="1086368" y="1233156"/>
                  <a:pt x="1070564" y="1165989"/>
                </a:cubicBezTo>
                <a:cubicBezTo>
                  <a:pt x="1065787" y="1145686"/>
                  <a:pt x="1042783" y="1134548"/>
                  <a:pt x="1026319" y="1121743"/>
                </a:cubicBezTo>
                <a:cubicBezTo>
                  <a:pt x="989661" y="1093231"/>
                  <a:pt x="926046" y="1052138"/>
                  <a:pt x="878835" y="1033253"/>
                </a:cubicBezTo>
                <a:cubicBezTo>
                  <a:pt x="849967" y="1021705"/>
                  <a:pt x="816216" y="1021002"/>
                  <a:pt x="790345" y="1003756"/>
                </a:cubicBezTo>
                <a:cubicBezTo>
                  <a:pt x="775596" y="993924"/>
                  <a:pt x="762757" y="980317"/>
                  <a:pt x="746099" y="974260"/>
                </a:cubicBezTo>
                <a:cubicBezTo>
                  <a:pt x="708000" y="960406"/>
                  <a:pt x="667441" y="954595"/>
                  <a:pt x="628112" y="944763"/>
                </a:cubicBezTo>
                <a:cubicBezTo>
                  <a:pt x="608448" y="939847"/>
                  <a:pt x="588995" y="933989"/>
                  <a:pt x="569119" y="930014"/>
                </a:cubicBezTo>
                <a:cubicBezTo>
                  <a:pt x="544538" y="925098"/>
                  <a:pt x="519561" y="921862"/>
                  <a:pt x="495377" y="915266"/>
                </a:cubicBezTo>
                <a:cubicBezTo>
                  <a:pt x="465380" y="907085"/>
                  <a:pt x="436384" y="895601"/>
                  <a:pt x="406887" y="885769"/>
                </a:cubicBezTo>
                <a:cubicBezTo>
                  <a:pt x="392138" y="880853"/>
                  <a:pt x="377723" y="874792"/>
                  <a:pt x="362641" y="871021"/>
                </a:cubicBezTo>
                <a:cubicBezTo>
                  <a:pt x="229572" y="837753"/>
                  <a:pt x="283113" y="854343"/>
                  <a:pt x="200409" y="826776"/>
                </a:cubicBezTo>
                <a:cubicBezTo>
                  <a:pt x="151355" y="728668"/>
                  <a:pt x="193678" y="804520"/>
                  <a:pt x="126667" y="708789"/>
                </a:cubicBezTo>
                <a:cubicBezTo>
                  <a:pt x="106337" y="679747"/>
                  <a:pt x="67674" y="620298"/>
                  <a:pt x="67674" y="620298"/>
                </a:cubicBezTo>
                <a:cubicBezTo>
                  <a:pt x="54057" y="552218"/>
                  <a:pt x="38177" y="483893"/>
                  <a:pt x="38177" y="413821"/>
                </a:cubicBezTo>
                <a:cubicBezTo>
                  <a:pt x="38177" y="246693"/>
                  <a:pt x="0" y="251589"/>
                  <a:pt x="67674" y="251589"/>
                </a:cubicBezTo>
              </a:path>
            </a:pathLst>
          </a:cu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6" name="Google Shape;636;p62"/>
          <p:cNvSpPr/>
          <p:nvPr/>
        </p:nvSpPr>
        <p:spPr>
          <a:xfrm>
            <a:off x="4114800" y="5562600"/>
            <a:ext cx="4724400" cy="1066800"/>
          </a:xfrm>
          <a:prstGeom prst="rect">
            <a:avLst/>
          </a:prstGeom>
          <a:solidFill>
            <a:srgbClr val="F8E6DA"/>
          </a:solidFill>
          <a:ln w="1905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pattern of adding 16 is RLL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But consider only 3 nodes for rotation  including the unbalanced node.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endParaRPr/>
          </a:p>
        </p:txBody>
      </p:sp>
      <p:sp>
        <p:nvSpPr>
          <p:cNvPr id="642" name="Google Shape;642;p63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48</a:t>
            </a:fld>
            <a:endParaRPr sz="1190"/>
          </a:p>
        </p:txBody>
      </p:sp>
      <p:sp>
        <p:nvSpPr>
          <p:cNvPr id="643" name="Google Shape;643;p63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AVL Animation</a:t>
            </a:r>
            <a:endParaRPr/>
          </a:p>
          <a:p>
            <a:pPr marL="320040" lvl="0" indent="-20955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20040" lvl="0" indent="-20955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20040" lvl="0" indent="-20955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sp>
        <p:nvSpPr>
          <p:cNvPr id="644" name="Google Shape;644;p63"/>
          <p:cNvSpPr/>
          <p:nvPr/>
        </p:nvSpPr>
        <p:spPr>
          <a:xfrm>
            <a:off x="685800" y="2795574"/>
            <a:ext cx="8153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https://www.cs.usfca.edu/~galles/visualization/AVLtree.html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AVL Examples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651" name="Google Shape;651;p6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49</a:t>
            </a:fld>
            <a:endParaRPr sz="1190"/>
          </a:p>
        </p:txBody>
      </p:sp>
      <p:sp>
        <p:nvSpPr>
          <p:cNvPr id="652" name="Google Shape;652;p64"/>
          <p:cNvSpPr/>
          <p:nvPr/>
        </p:nvSpPr>
        <p:spPr>
          <a:xfrm>
            <a:off x="228600" y="1600200"/>
            <a:ext cx="8915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Construct AVL Tree for the following sequence - 50, 20, 60, 10, 8, 15, 32, 46, 11, 48</a:t>
            </a:r>
            <a:endParaRPr/>
          </a:p>
        </p:txBody>
      </p:sp>
      <p:pic>
        <p:nvPicPr>
          <p:cNvPr id="653" name="Google Shape;65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3733800"/>
            <a:ext cx="1600200" cy="1181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54" name="Google Shape;65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3600" y="3619500"/>
            <a:ext cx="1743075" cy="201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55" name="Google Shape;65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8600" y="3609975"/>
            <a:ext cx="2057400" cy="1724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56" name="Google Shape;656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48401" y="3505200"/>
            <a:ext cx="2667000" cy="239433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57" name="Google Shape;657;p64"/>
          <p:cNvSpPr txBox="1"/>
          <p:nvPr/>
        </p:nvSpPr>
        <p:spPr>
          <a:xfrm>
            <a:off x="304800" y="2895600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50</a:t>
            </a:r>
            <a:endParaRPr/>
          </a:p>
        </p:txBody>
      </p:sp>
      <p:sp>
        <p:nvSpPr>
          <p:cNvPr id="658" name="Google Shape;658;p64"/>
          <p:cNvSpPr txBox="1"/>
          <p:nvPr/>
        </p:nvSpPr>
        <p:spPr>
          <a:xfrm>
            <a:off x="2362200" y="2895600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20</a:t>
            </a:r>
            <a:endParaRPr/>
          </a:p>
        </p:txBody>
      </p:sp>
      <p:sp>
        <p:nvSpPr>
          <p:cNvPr id="659" name="Google Shape;659;p64"/>
          <p:cNvSpPr txBox="1"/>
          <p:nvPr/>
        </p:nvSpPr>
        <p:spPr>
          <a:xfrm>
            <a:off x="4038600" y="2895600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60</a:t>
            </a:r>
            <a:endParaRPr/>
          </a:p>
        </p:txBody>
      </p:sp>
      <p:sp>
        <p:nvSpPr>
          <p:cNvPr id="660" name="Google Shape;660;p64"/>
          <p:cNvSpPr txBox="1"/>
          <p:nvPr/>
        </p:nvSpPr>
        <p:spPr>
          <a:xfrm>
            <a:off x="7086600" y="2895600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10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</a:t>
            </a:fld>
            <a:endParaRPr sz="1400" b="0" i="0" u="none" strike="noStrike" cap="none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Twentieth Century"/>
              <a:buNone/>
            </a:pPr>
            <a:r>
              <a:rPr lang="en-US" sz="3600">
                <a:solidFill>
                  <a:srgbClr val="C00000"/>
                </a:solidFill>
              </a:rPr>
              <a:t>Symbol Table – </a:t>
            </a:r>
            <a:r>
              <a:rPr lang="en-US" sz="3600" i="1">
                <a:solidFill>
                  <a:srgbClr val="C00000"/>
                </a:solidFill>
              </a:rPr>
              <a:t>Implementation techniques</a:t>
            </a:r>
            <a:endParaRPr sz="2400" i="1">
              <a:solidFill>
                <a:srgbClr val="C00000"/>
              </a:solidFill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46124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solidFill>
                  <a:srgbClr val="0000CC"/>
                </a:solidFill>
              </a:rPr>
              <a:t>Basic Operations : </a:t>
            </a:r>
            <a:r>
              <a:rPr lang="en-US" sz="2400">
                <a:solidFill>
                  <a:srgbClr val="C00000"/>
                </a:solidFill>
              </a:rPr>
              <a:t>enter() and find()</a:t>
            </a:r>
            <a:endParaRPr/>
          </a:p>
          <a:p>
            <a:pPr marL="320040" lvl="0" indent="-320040" algn="just" rtl="0">
              <a:spcBef>
                <a:spcPts val="90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solidFill>
                  <a:srgbClr val="0000CC"/>
                </a:solidFill>
              </a:rPr>
              <a:t>Considerations:  </a:t>
            </a:r>
            <a:endParaRPr/>
          </a:p>
          <a:p>
            <a:pPr marL="640080" lvl="1" indent="-274320" algn="just" rtl="0">
              <a:spcBef>
                <a:spcPts val="900"/>
              </a:spcBef>
              <a:spcAft>
                <a:spcPts val="0"/>
              </a:spcAft>
              <a:buSzPts val="1400"/>
              <a:buChar char="🞑"/>
            </a:pPr>
            <a:r>
              <a:rPr lang="en-US" sz="2000" i="1"/>
              <a:t>Number of names</a:t>
            </a:r>
            <a:endParaRPr/>
          </a:p>
          <a:p>
            <a:pPr marL="640080" lvl="1" indent="-274320" algn="just" rtl="0">
              <a:spcBef>
                <a:spcPts val="900"/>
              </a:spcBef>
              <a:spcAft>
                <a:spcPts val="0"/>
              </a:spcAft>
              <a:buSzPts val="1400"/>
              <a:buChar char="🞑"/>
            </a:pPr>
            <a:r>
              <a:rPr lang="en-US" sz="2000" i="1"/>
              <a:t>Storage space</a:t>
            </a:r>
            <a:endParaRPr/>
          </a:p>
          <a:p>
            <a:pPr marL="640080" lvl="1" indent="-274320" algn="just" rtl="0">
              <a:spcBef>
                <a:spcPts val="900"/>
              </a:spcBef>
              <a:spcAft>
                <a:spcPts val="0"/>
              </a:spcAft>
              <a:buSzPts val="1400"/>
              <a:buChar char="🞑"/>
            </a:pPr>
            <a:r>
              <a:rPr lang="en-US" sz="2000" i="1"/>
              <a:t>Retrieval time</a:t>
            </a:r>
            <a:endParaRPr/>
          </a:p>
          <a:p>
            <a:pPr marL="320040" lvl="0" indent="-320040" algn="just" rtl="0">
              <a:spcBef>
                <a:spcPts val="90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solidFill>
                  <a:srgbClr val="0000CC"/>
                </a:solidFill>
              </a:rPr>
              <a:t>Organizations:</a:t>
            </a:r>
            <a:endParaRPr/>
          </a:p>
          <a:p>
            <a:pPr marL="640080" lvl="1" indent="-274320" algn="just" rtl="0">
              <a:spcBef>
                <a:spcPts val="90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Unordered List - </a:t>
            </a:r>
            <a:r>
              <a:rPr lang="en-US" sz="2000">
                <a:solidFill>
                  <a:srgbClr val="BC3700"/>
                </a:solidFill>
              </a:rPr>
              <a:t>(linked list/array)</a:t>
            </a:r>
            <a:endParaRPr sz="2000"/>
          </a:p>
          <a:p>
            <a:pPr marL="640080" lvl="1" indent="-274320" algn="just" rtl="0">
              <a:spcBef>
                <a:spcPts val="90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Ordered List – </a:t>
            </a:r>
            <a:r>
              <a:rPr lang="en-US" sz="2000">
                <a:solidFill>
                  <a:srgbClr val="BC3700"/>
                </a:solidFill>
              </a:rPr>
              <a:t>Binary search on arrays</a:t>
            </a:r>
            <a:endParaRPr/>
          </a:p>
          <a:p>
            <a:pPr marL="640080" lvl="1" indent="-274320" algn="just" rtl="0">
              <a:spcBef>
                <a:spcPts val="90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Binary Search Trees </a:t>
            </a:r>
            <a:endParaRPr/>
          </a:p>
          <a:p>
            <a:pPr marL="640080" lvl="1" indent="-274320" algn="just" rtl="0">
              <a:spcBef>
                <a:spcPts val="90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Hash Tables – </a:t>
            </a:r>
            <a:r>
              <a:rPr lang="en-US" sz="2000">
                <a:solidFill>
                  <a:srgbClr val="BC3700"/>
                </a:solidFill>
              </a:rPr>
              <a:t>Most common approach (constant time)</a:t>
            </a:r>
            <a:endParaRPr sz="2000"/>
          </a:p>
          <a:p>
            <a:pPr marL="640080" lvl="1" indent="-185420" algn="just" rtl="0">
              <a:spcBef>
                <a:spcPts val="900"/>
              </a:spcBef>
              <a:spcAft>
                <a:spcPts val="0"/>
              </a:spcAft>
              <a:buSzPts val="1400"/>
              <a:buNone/>
            </a:pPr>
            <a:endParaRPr sz="2000"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0900" y="3657600"/>
            <a:ext cx="5753100" cy="6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AVL Examples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667" name="Google Shape;667;p65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50</a:t>
            </a:fld>
            <a:endParaRPr sz="1190"/>
          </a:p>
        </p:txBody>
      </p:sp>
      <p:sp>
        <p:nvSpPr>
          <p:cNvPr id="668" name="Google Shape;668;p65"/>
          <p:cNvSpPr/>
          <p:nvPr/>
        </p:nvSpPr>
        <p:spPr>
          <a:xfrm>
            <a:off x="228600" y="1600200"/>
            <a:ext cx="8915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Construct AVL Tree for the following sequence - 50, 20, 60, 10, 8, 15, 32, 46, 11, 48</a:t>
            </a:r>
            <a:endParaRPr/>
          </a:p>
        </p:txBody>
      </p:sp>
      <p:pic>
        <p:nvPicPr>
          <p:cNvPr id="669" name="Google Shape;66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3048000"/>
            <a:ext cx="2667000" cy="239433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70" name="Google Shape;670;p65"/>
          <p:cNvSpPr txBox="1"/>
          <p:nvPr/>
        </p:nvSpPr>
        <p:spPr>
          <a:xfrm>
            <a:off x="3505200" y="2514600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8</a:t>
            </a:r>
            <a:endParaRPr/>
          </a:p>
        </p:txBody>
      </p:sp>
      <p:grpSp>
        <p:nvGrpSpPr>
          <p:cNvPr id="671" name="Google Shape;671;p65"/>
          <p:cNvGrpSpPr/>
          <p:nvPr/>
        </p:nvGrpSpPr>
        <p:grpSpPr>
          <a:xfrm>
            <a:off x="3141406" y="3048000"/>
            <a:ext cx="2421194" cy="2514600"/>
            <a:chOff x="3141406" y="3048000"/>
            <a:chExt cx="2878394" cy="2743200"/>
          </a:xfrm>
        </p:grpSpPr>
        <p:pic>
          <p:nvPicPr>
            <p:cNvPr id="672" name="Google Shape;672;p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00400" y="3048000"/>
              <a:ext cx="2819400" cy="2743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sp>
          <p:nvSpPr>
            <p:cNvPr id="673" name="Google Shape;673;p65"/>
            <p:cNvSpPr/>
            <p:nvPr/>
          </p:nvSpPr>
          <p:spPr>
            <a:xfrm>
              <a:off x="3141406" y="3641125"/>
              <a:ext cx="1905891" cy="1934861"/>
            </a:xfrm>
            <a:custGeom>
              <a:avLst/>
              <a:gdLst/>
              <a:ahLst/>
              <a:cxnLst/>
              <a:rect l="l" t="t" r="r" b="b"/>
              <a:pathLst>
                <a:path w="1905891" h="1934861" extrusionOk="0">
                  <a:moveTo>
                    <a:pt x="1666568" y="16475"/>
                  </a:moveTo>
                  <a:cubicBezTo>
                    <a:pt x="1485551" y="76813"/>
                    <a:pt x="1729805" y="0"/>
                    <a:pt x="1224117" y="45972"/>
                  </a:cubicBezTo>
                  <a:cubicBezTo>
                    <a:pt x="1131110" y="54427"/>
                    <a:pt x="1154485" y="73413"/>
                    <a:pt x="1091381" y="104965"/>
                  </a:cubicBezTo>
                  <a:cubicBezTo>
                    <a:pt x="1077476" y="111917"/>
                    <a:pt x="1061041" y="112762"/>
                    <a:pt x="1047136" y="119714"/>
                  </a:cubicBezTo>
                  <a:cubicBezTo>
                    <a:pt x="1031282" y="127641"/>
                    <a:pt x="1018281" y="140416"/>
                    <a:pt x="1002891" y="149210"/>
                  </a:cubicBezTo>
                  <a:cubicBezTo>
                    <a:pt x="983802" y="160118"/>
                    <a:pt x="961788" y="165928"/>
                    <a:pt x="943897" y="178707"/>
                  </a:cubicBezTo>
                  <a:cubicBezTo>
                    <a:pt x="926925" y="190830"/>
                    <a:pt x="915675" y="209599"/>
                    <a:pt x="899652" y="222952"/>
                  </a:cubicBezTo>
                  <a:cubicBezTo>
                    <a:pt x="886035" y="234300"/>
                    <a:pt x="868655" y="240673"/>
                    <a:pt x="855407" y="252449"/>
                  </a:cubicBezTo>
                  <a:cubicBezTo>
                    <a:pt x="824229" y="280163"/>
                    <a:pt x="796414" y="311443"/>
                    <a:pt x="766917" y="340940"/>
                  </a:cubicBezTo>
                  <a:cubicBezTo>
                    <a:pt x="752168" y="355689"/>
                    <a:pt x="734241" y="367830"/>
                    <a:pt x="722671" y="385185"/>
                  </a:cubicBezTo>
                  <a:lnTo>
                    <a:pt x="663678" y="473675"/>
                  </a:lnTo>
                  <a:cubicBezTo>
                    <a:pt x="653846" y="488423"/>
                    <a:pt x="646715" y="505386"/>
                    <a:pt x="634181" y="517920"/>
                  </a:cubicBezTo>
                  <a:cubicBezTo>
                    <a:pt x="604684" y="547417"/>
                    <a:pt x="568830" y="571701"/>
                    <a:pt x="545691" y="606410"/>
                  </a:cubicBezTo>
                  <a:lnTo>
                    <a:pt x="457200" y="739146"/>
                  </a:lnTo>
                  <a:cubicBezTo>
                    <a:pt x="447368" y="753894"/>
                    <a:pt x="440238" y="770857"/>
                    <a:pt x="427704" y="783391"/>
                  </a:cubicBezTo>
                  <a:cubicBezTo>
                    <a:pt x="412956" y="798139"/>
                    <a:pt x="396812" y="811613"/>
                    <a:pt x="383459" y="827636"/>
                  </a:cubicBezTo>
                  <a:cubicBezTo>
                    <a:pt x="372111" y="841253"/>
                    <a:pt x="361889" y="856027"/>
                    <a:pt x="353962" y="871881"/>
                  </a:cubicBezTo>
                  <a:cubicBezTo>
                    <a:pt x="347009" y="885786"/>
                    <a:pt x="348925" y="903987"/>
                    <a:pt x="339213" y="916127"/>
                  </a:cubicBezTo>
                  <a:cubicBezTo>
                    <a:pt x="328140" y="929968"/>
                    <a:pt x="309716" y="935791"/>
                    <a:pt x="294968" y="945623"/>
                  </a:cubicBezTo>
                  <a:cubicBezTo>
                    <a:pt x="285136" y="960372"/>
                    <a:pt x="276819" y="976252"/>
                    <a:pt x="265471" y="989869"/>
                  </a:cubicBezTo>
                  <a:cubicBezTo>
                    <a:pt x="252119" y="1005892"/>
                    <a:pt x="232795" y="1016760"/>
                    <a:pt x="221226" y="1034114"/>
                  </a:cubicBezTo>
                  <a:cubicBezTo>
                    <a:pt x="164236" y="1119600"/>
                    <a:pt x="261186" y="1041887"/>
                    <a:pt x="162233" y="1107856"/>
                  </a:cubicBezTo>
                  <a:cubicBezTo>
                    <a:pt x="152401" y="1122604"/>
                    <a:pt x="141530" y="1136711"/>
                    <a:pt x="132736" y="1152101"/>
                  </a:cubicBezTo>
                  <a:cubicBezTo>
                    <a:pt x="121828" y="1171190"/>
                    <a:pt x="114891" y="1192450"/>
                    <a:pt x="103239" y="1211094"/>
                  </a:cubicBezTo>
                  <a:cubicBezTo>
                    <a:pt x="90211" y="1231938"/>
                    <a:pt x="73742" y="1250423"/>
                    <a:pt x="58994" y="1270088"/>
                  </a:cubicBezTo>
                  <a:cubicBezTo>
                    <a:pt x="54078" y="1284836"/>
                    <a:pt x="48517" y="1299385"/>
                    <a:pt x="44246" y="1314333"/>
                  </a:cubicBezTo>
                  <a:cubicBezTo>
                    <a:pt x="38677" y="1333823"/>
                    <a:pt x="36614" y="1354348"/>
                    <a:pt x="29497" y="1373327"/>
                  </a:cubicBezTo>
                  <a:cubicBezTo>
                    <a:pt x="21777" y="1393913"/>
                    <a:pt x="9832" y="1412656"/>
                    <a:pt x="0" y="1432320"/>
                  </a:cubicBezTo>
                  <a:cubicBezTo>
                    <a:pt x="4916" y="1515894"/>
                    <a:pt x="3437" y="1600092"/>
                    <a:pt x="14749" y="1683043"/>
                  </a:cubicBezTo>
                  <a:cubicBezTo>
                    <a:pt x="18326" y="1709274"/>
                    <a:pt x="34950" y="1731996"/>
                    <a:pt x="44246" y="1756785"/>
                  </a:cubicBezTo>
                  <a:cubicBezTo>
                    <a:pt x="49705" y="1771341"/>
                    <a:pt x="51444" y="1787440"/>
                    <a:pt x="58994" y="1801030"/>
                  </a:cubicBezTo>
                  <a:cubicBezTo>
                    <a:pt x="80222" y="1839240"/>
                    <a:pt x="112291" y="1902370"/>
                    <a:pt x="162233" y="1919017"/>
                  </a:cubicBezTo>
                  <a:cubicBezTo>
                    <a:pt x="190602" y="1928473"/>
                    <a:pt x="221226" y="1928849"/>
                    <a:pt x="250723" y="1933765"/>
                  </a:cubicBezTo>
                  <a:cubicBezTo>
                    <a:pt x="309717" y="1928849"/>
                    <a:pt x="370666" y="1934861"/>
                    <a:pt x="427704" y="1919017"/>
                  </a:cubicBezTo>
                  <a:cubicBezTo>
                    <a:pt x="461861" y="1909529"/>
                    <a:pt x="486697" y="1879688"/>
                    <a:pt x="516194" y="1860023"/>
                  </a:cubicBezTo>
                  <a:cubicBezTo>
                    <a:pt x="530942" y="1850191"/>
                    <a:pt x="547906" y="1843061"/>
                    <a:pt x="560439" y="1830527"/>
                  </a:cubicBezTo>
                  <a:cubicBezTo>
                    <a:pt x="575187" y="1815778"/>
                    <a:pt x="587330" y="1797851"/>
                    <a:pt x="604684" y="1786281"/>
                  </a:cubicBezTo>
                  <a:cubicBezTo>
                    <a:pt x="617619" y="1777658"/>
                    <a:pt x="634181" y="1776449"/>
                    <a:pt x="648929" y="1771533"/>
                  </a:cubicBezTo>
                  <a:cubicBezTo>
                    <a:pt x="663678" y="1756785"/>
                    <a:pt x="675820" y="1738858"/>
                    <a:pt x="693175" y="1727288"/>
                  </a:cubicBezTo>
                  <a:cubicBezTo>
                    <a:pt x="706110" y="1718665"/>
                    <a:pt x="723131" y="1718664"/>
                    <a:pt x="737420" y="1712540"/>
                  </a:cubicBezTo>
                  <a:cubicBezTo>
                    <a:pt x="757628" y="1703879"/>
                    <a:pt x="777561" y="1694354"/>
                    <a:pt x="796413" y="1683043"/>
                  </a:cubicBezTo>
                  <a:cubicBezTo>
                    <a:pt x="826812" y="1664804"/>
                    <a:pt x="855407" y="1643714"/>
                    <a:pt x="884904" y="1624049"/>
                  </a:cubicBezTo>
                  <a:cubicBezTo>
                    <a:pt x="899652" y="1614217"/>
                    <a:pt x="912333" y="1600157"/>
                    <a:pt x="929149" y="1594552"/>
                  </a:cubicBezTo>
                  <a:lnTo>
                    <a:pt x="973394" y="1579804"/>
                  </a:lnTo>
                  <a:lnTo>
                    <a:pt x="1061884" y="1520810"/>
                  </a:lnTo>
                  <a:cubicBezTo>
                    <a:pt x="1076632" y="1510978"/>
                    <a:pt x="1093595" y="1503847"/>
                    <a:pt x="1106129" y="1491314"/>
                  </a:cubicBezTo>
                  <a:cubicBezTo>
                    <a:pt x="1235403" y="1362043"/>
                    <a:pt x="1071413" y="1520245"/>
                    <a:pt x="1194620" y="1417572"/>
                  </a:cubicBezTo>
                  <a:cubicBezTo>
                    <a:pt x="1210643" y="1404219"/>
                    <a:pt x="1221893" y="1385450"/>
                    <a:pt x="1238865" y="1373327"/>
                  </a:cubicBezTo>
                  <a:cubicBezTo>
                    <a:pt x="1389938" y="1265418"/>
                    <a:pt x="1201904" y="1432398"/>
                    <a:pt x="1356852" y="1299585"/>
                  </a:cubicBezTo>
                  <a:cubicBezTo>
                    <a:pt x="1372688" y="1286011"/>
                    <a:pt x="1385261" y="1268914"/>
                    <a:pt x="1401097" y="1255340"/>
                  </a:cubicBezTo>
                  <a:cubicBezTo>
                    <a:pt x="1419760" y="1239343"/>
                    <a:pt x="1442710" y="1228475"/>
                    <a:pt x="1460091" y="1211094"/>
                  </a:cubicBezTo>
                  <a:cubicBezTo>
                    <a:pt x="1472625" y="1198560"/>
                    <a:pt x="1478240" y="1180466"/>
                    <a:pt x="1489588" y="1166849"/>
                  </a:cubicBezTo>
                  <a:cubicBezTo>
                    <a:pt x="1525075" y="1124265"/>
                    <a:pt x="1534573" y="1122110"/>
                    <a:pt x="1578078" y="1093107"/>
                  </a:cubicBezTo>
                  <a:lnTo>
                    <a:pt x="1666568" y="960372"/>
                  </a:lnTo>
                  <a:cubicBezTo>
                    <a:pt x="1676400" y="945624"/>
                    <a:pt x="1688138" y="931981"/>
                    <a:pt x="1696065" y="916127"/>
                  </a:cubicBezTo>
                  <a:cubicBezTo>
                    <a:pt x="1715730" y="876798"/>
                    <a:pt x="1741155" y="839855"/>
                    <a:pt x="1755059" y="798140"/>
                  </a:cubicBezTo>
                  <a:cubicBezTo>
                    <a:pt x="1775412" y="737078"/>
                    <a:pt x="1761183" y="766829"/>
                    <a:pt x="1799304" y="709649"/>
                  </a:cubicBezTo>
                  <a:cubicBezTo>
                    <a:pt x="1804220" y="689985"/>
                    <a:pt x="1808228" y="670071"/>
                    <a:pt x="1814052" y="650656"/>
                  </a:cubicBezTo>
                  <a:cubicBezTo>
                    <a:pt x="1822986" y="620875"/>
                    <a:pt x="1833717" y="591662"/>
                    <a:pt x="1843549" y="562165"/>
                  </a:cubicBezTo>
                  <a:cubicBezTo>
                    <a:pt x="1848465" y="547417"/>
                    <a:pt x="1854026" y="532868"/>
                    <a:pt x="1858297" y="517920"/>
                  </a:cubicBezTo>
                  <a:lnTo>
                    <a:pt x="1887794" y="414681"/>
                  </a:lnTo>
                  <a:cubicBezTo>
                    <a:pt x="1881488" y="332701"/>
                    <a:pt x="1905891" y="241049"/>
                    <a:pt x="1843549" y="178707"/>
                  </a:cubicBezTo>
                  <a:cubicBezTo>
                    <a:pt x="1826168" y="161326"/>
                    <a:pt x="1806541" y="145455"/>
                    <a:pt x="1784555" y="134462"/>
                  </a:cubicBezTo>
                  <a:cubicBezTo>
                    <a:pt x="1766425" y="125397"/>
                    <a:pt x="1745226" y="124630"/>
                    <a:pt x="1725562" y="119714"/>
                  </a:cubicBezTo>
                  <a:cubicBezTo>
                    <a:pt x="1710814" y="109882"/>
                    <a:pt x="1697609" y="97199"/>
                    <a:pt x="1681317" y="90217"/>
                  </a:cubicBezTo>
                  <a:cubicBezTo>
                    <a:pt x="1661955" y="81919"/>
                    <a:pt x="1563111" y="63949"/>
                    <a:pt x="1548581" y="60720"/>
                  </a:cubicBezTo>
                  <a:cubicBezTo>
                    <a:pt x="1510541" y="52267"/>
                    <a:pt x="1453475" y="34644"/>
                    <a:pt x="1415846" y="31223"/>
                  </a:cubicBezTo>
                  <a:cubicBezTo>
                    <a:pt x="1386470" y="28552"/>
                    <a:pt x="1356852" y="31223"/>
                    <a:pt x="1327355" y="31223"/>
                  </a:cubicBezTo>
                </a:path>
              </a:pathLst>
            </a:custGeom>
            <a:noFill/>
            <a:ln w="25400" cap="flat" cmpd="sng">
              <a:solidFill>
                <a:srgbClr val="0000C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674" name="Google Shape;674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0" y="3276600"/>
            <a:ext cx="3332379" cy="22098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2590800"/>
            <a:ext cx="3153277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6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51</a:t>
            </a:fld>
            <a:endParaRPr sz="1190"/>
          </a:p>
        </p:txBody>
      </p:sp>
      <p:sp>
        <p:nvSpPr>
          <p:cNvPr id="682" name="Google Shape;682;p66"/>
          <p:cNvSpPr/>
          <p:nvPr/>
        </p:nvSpPr>
        <p:spPr>
          <a:xfrm>
            <a:off x="76200" y="457200"/>
            <a:ext cx="8915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Construct AVL Tree for the following sequence - 50, 20, 60, 10, 8, 15, 32, 46, 11, 48</a:t>
            </a:r>
            <a:endParaRPr/>
          </a:p>
        </p:txBody>
      </p:sp>
      <p:sp>
        <p:nvSpPr>
          <p:cNvPr id="683" name="Google Shape;683;p66"/>
          <p:cNvSpPr txBox="1"/>
          <p:nvPr/>
        </p:nvSpPr>
        <p:spPr>
          <a:xfrm>
            <a:off x="3505200" y="2133600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15</a:t>
            </a:r>
            <a:endParaRPr/>
          </a:p>
        </p:txBody>
      </p:sp>
      <p:pic>
        <p:nvPicPr>
          <p:cNvPr id="684" name="Google Shape;684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590800"/>
            <a:ext cx="27432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/>
          <p:nvPr/>
        </p:nvSpPr>
        <p:spPr>
          <a:xfrm>
            <a:off x="3465871" y="2497989"/>
            <a:ext cx="1696064" cy="2109865"/>
          </a:xfrm>
          <a:custGeom>
            <a:avLst/>
            <a:gdLst/>
            <a:ahLst/>
            <a:cxnLst/>
            <a:rect l="l" t="t" r="r" b="b"/>
            <a:pathLst>
              <a:path w="1696064" h="2109865" extrusionOk="0">
                <a:moveTo>
                  <a:pt x="1533832" y="127224"/>
                </a:moveTo>
                <a:cubicBezTo>
                  <a:pt x="1342999" y="0"/>
                  <a:pt x="1480764" y="66813"/>
                  <a:pt x="1076632" y="82979"/>
                </a:cubicBezTo>
                <a:lnTo>
                  <a:pt x="988142" y="112476"/>
                </a:lnTo>
                <a:cubicBezTo>
                  <a:pt x="973394" y="117392"/>
                  <a:pt x="958979" y="123454"/>
                  <a:pt x="943897" y="127224"/>
                </a:cubicBezTo>
                <a:lnTo>
                  <a:pt x="884903" y="141972"/>
                </a:lnTo>
                <a:cubicBezTo>
                  <a:pt x="758103" y="226507"/>
                  <a:pt x="918535" y="125156"/>
                  <a:pt x="796413" y="186217"/>
                </a:cubicBezTo>
                <a:cubicBezTo>
                  <a:pt x="780559" y="194144"/>
                  <a:pt x="768022" y="207787"/>
                  <a:pt x="752168" y="215714"/>
                </a:cubicBezTo>
                <a:cubicBezTo>
                  <a:pt x="738263" y="222667"/>
                  <a:pt x="722212" y="224339"/>
                  <a:pt x="707923" y="230463"/>
                </a:cubicBezTo>
                <a:cubicBezTo>
                  <a:pt x="687715" y="239124"/>
                  <a:pt x="669342" y="251794"/>
                  <a:pt x="648929" y="259959"/>
                </a:cubicBezTo>
                <a:cubicBezTo>
                  <a:pt x="620061" y="271506"/>
                  <a:pt x="589936" y="279624"/>
                  <a:pt x="560439" y="289456"/>
                </a:cubicBezTo>
                <a:lnTo>
                  <a:pt x="516194" y="304205"/>
                </a:lnTo>
                <a:lnTo>
                  <a:pt x="471948" y="318953"/>
                </a:lnTo>
                <a:cubicBezTo>
                  <a:pt x="370523" y="386569"/>
                  <a:pt x="417089" y="366735"/>
                  <a:pt x="339213" y="392695"/>
                </a:cubicBezTo>
                <a:cubicBezTo>
                  <a:pt x="319548" y="407443"/>
                  <a:pt x="298882" y="420943"/>
                  <a:pt x="280219" y="436940"/>
                </a:cubicBezTo>
                <a:cubicBezTo>
                  <a:pt x="180852" y="522111"/>
                  <a:pt x="289522" y="445486"/>
                  <a:pt x="191729" y="510682"/>
                </a:cubicBezTo>
                <a:cubicBezTo>
                  <a:pt x="181897" y="530347"/>
                  <a:pt x="176307" y="552786"/>
                  <a:pt x="162232" y="569676"/>
                </a:cubicBezTo>
                <a:cubicBezTo>
                  <a:pt x="150885" y="583293"/>
                  <a:pt x="127381" y="584141"/>
                  <a:pt x="117987" y="599172"/>
                </a:cubicBezTo>
                <a:cubicBezTo>
                  <a:pt x="30232" y="739580"/>
                  <a:pt x="144377" y="650406"/>
                  <a:pt x="44245" y="717159"/>
                </a:cubicBezTo>
                <a:cubicBezTo>
                  <a:pt x="5292" y="834019"/>
                  <a:pt x="19859" y="774980"/>
                  <a:pt x="0" y="894140"/>
                </a:cubicBezTo>
                <a:cubicBezTo>
                  <a:pt x="4916" y="943301"/>
                  <a:pt x="5643" y="993064"/>
                  <a:pt x="14748" y="1041624"/>
                </a:cubicBezTo>
                <a:cubicBezTo>
                  <a:pt x="30677" y="1126578"/>
                  <a:pt x="55251" y="1146622"/>
                  <a:pt x="103239" y="1218605"/>
                </a:cubicBezTo>
                <a:cubicBezTo>
                  <a:pt x="113071" y="1233353"/>
                  <a:pt x="127130" y="1246035"/>
                  <a:pt x="132735" y="1262850"/>
                </a:cubicBezTo>
                <a:cubicBezTo>
                  <a:pt x="137651" y="1277598"/>
                  <a:pt x="137940" y="1294824"/>
                  <a:pt x="147484" y="1307095"/>
                </a:cubicBezTo>
                <a:cubicBezTo>
                  <a:pt x="173094" y="1340022"/>
                  <a:pt x="206477" y="1366088"/>
                  <a:pt x="235974" y="1395585"/>
                </a:cubicBezTo>
                <a:cubicBezTo>
                  <a:pt x="292753" y="1452364"/>
                  <a:pt x="262865" y="1428260"/>
                  <a:pt x="324464" y="1469327"/>
                </a:cubicBezTo>
                <a:cubicBezTo>
                  <a:pt x="429874" y="1627439"/>
                  <a:pt x="265715" y="1387472"/>
                  <a:pt x="398206" y="1557817"/>
                </a:cubicBezTo>
                <a:cubicBezTo>
                  <a:pt x="419971" y="1585800"/>
                  <a:pt x="437535" y="1616811"/>
                  <a:pt x="457200" y="1646308"/>
                </a:cubicBezTo>
                <a:cubicBezTo>
                  <a:pt x="467032" y="1661056"/>
                  <a:pt x="474163" y="1678019"/>
                  <a:pt x="486697" y="1690553"/>
                </a:cubicBezTo>
                <a:cubicBezTo>
                  <a:pt x="615959" y="1819815"/>
                  <a:pt x="457773" y="1655844"/>
                  <a:pt x="560439" y="1779043"/>
                </a:cubicBezTo>
                <a:cubicBezTo>
                  <a:pt x="573792" y="1795066"/>
                  <a:pt x="591476" y="1807145"/>
                  <a:pt x="604684" y="1823288"/>
                </a:cubicBezTo>
                <a:cubicBezTo>
                  <a:pt x="635815" y="1861337"/>
                  <a:pt x="649203" y="1919290"/>
                  <a:pt x="693174" y="1941276"/>
                </a:cubicBezTo>
                <a:cubicBezTo>
                  <a:pt x="732503" y="1960940"/>
                  <a:pt x="768503" y="1989605"/>
                  <a:pt x="811161" y="2000269"/>
                </a:cubicBezTo>
                <a:cubicBezTo>
                  <a:pt x="830826" y="2005185"/>
                  <a:pt x="850740" y="2009193"/>
                  <a:pt x="870155" y="2015017"/>
                </a:cubicBezTo>
                <a:cubicBezTo>
                  <a:pt x="899936" y="2023951"/>
                  <a:pt x="929148" y="2034682"/>
                  <a:pt x="958645" y="2044514"/>
                </a:cubicBezTo>
                <a:cubicBezTo>
                  <a:pt x="973393" y="2049430"/>
                  <a:pt x="987808" y="2055493"/>
                  <a:pt x="1002890" y="2059263"/>
                </a:cubicBezTo>
                <a:cubicBezTo>
                  <a:pt x="1145196" y="2094839"/>
                  <a:pt x="1081125" y="2080808"/>
                  <a:pt x="1194619" y="2103508"/>
                </a:cubicBezTo>
                <a:cubicBezTo>
                  <a:pt x="1238864" y="2098592"/>
                  <a:pt x="1288159" y="2109865"/>
                  <a:pt x="1327355" y="2088759"/>
                </a:cubicBezTo>
                <a:cubicBezTo>
                  <a:pt x="1390986" y="2054496"/>
                  <a:pt x="1376885" y="2004447"/>
                  <a:pt x="1401097" y="1956024"/>
                </a:cubicBezTo>
                <a:cubicBezTo>
                  <a:pt x="1409024" y="1940170"/>
                  <a:pt x="1420762" y="1926527"/>
                  <a:pt x="1430594" y="1911779"/>
                </a:cubicBezTo>
                <a:cubicBezTo>
                  <a:pt x="1463854" y="1811997"/>
                  <a:pt x="1453780" y="1861295"/>
                  <a:pt x="1430594" y="1675805"/>
                </a:cubicBezTo>
                <a:cubicBezTo>
                  <a:pt x="1428666" y="1660379"/>
                  <a:pt x="1422798" y="1645464"/>
                  <a:pt x="1415845" y="1631559"/>
                </a:cubicBezTo>
                <a:cubicBezTo>
                  <a:pt x="1376833" y="1553535"/>
                  <a:pt x="1396465" y="1619175"/>
                  <a:pt x="1342103" y="1543069"/>
                </a:cubicBezTo>
                <a:cubicBezTo>
                  <a:pt x="1274060" y="1447809"/>
                  <a:pt x="1355585" y="1512729"/>
                  <a:pt x="1268361" y="1454579"/>
                </a:cubicBezTo>
                <a:cubicBezTo>
                  <a:pt x="1207578" y="1363406"/>
                  <a:pt x="1275066" y="1452346"/>
                  <a:pt x="1194619" y="1380837"/>
                </a:cubicBezTo>
                <a:cubicBezTo>
                  <a:pt x="1163441" y="1353123"/>
                  <a:pt x="1140838" y="1315485"/>
                  <a:pt x="1106129" y="1292346"/>
                </a:cubicBezTo>
                <a:cubicBezTo>
                  <a:pt x="1062624" y="1263343"/>
                  <a:pt x="1053126" y="1261189"/>
                  <a:pt x="1017639" y="1218605"/>
                </a:cubicBezTo>
                <a:cubicBezTo>
                  <a:pt x="981200" y="1174877"/>
                  <a:pt x="989554" y="1166881"/>
                  <a:pt x="958645" y="1115366"/>
                </a:cubicBezTo>
                <a:cubicBezTo>
                  <a:pt x="940406" y="1084967"/>
                  <a:pt x="915506" y="1058584"/>
                  <a:pt x="899652" y="1026876"/>
                </a:cubicBezTo>
                <a:cubicBezTo>
                  <a:pt x="863203" y="953977"/>
                  <a:pt x="877108" y="988739"/>
                  <a:pt x="855406" y="923637"/>
                </a:cubicBezTo>
                <a:cubicBezTo>
                  <a:pt x="860322" y="884308"/>
                  <a:pt x="850907" y="840297"/>
                  <a:pt x="870155" y="805650"/>
                </a:cubicBezTo>
                <a:cubicBezTo>
                  <a:pt x="879999" y="787931"/>
                  <a:pt x="908920" y="792206"/>
                  <a:pt x="929148" y="790901"/>
                </a:cubicBezTo>
                <a:cubicBezTo>
                  <a:pt x="1061699" y="782349"/>
                  <a:pt x="1194619" y="781069"/>
                  <a:pt x="1327355" y="776153"/>
                </a:cubicBezTo>
                <a:cubicBezTo>
                  <a:pt x="1356852" y="766321"/>
                  <a:pt x="1389975" y="763903"/>
                  <a:pt x="1415845" y="746656"/>
                </a:cubicBezTo>
                <a:cubicBezTo>
                  <a:pt x="1473025" y="708536"/>
                  <a:pt x="1443274" y="722764"/>
                  <a:pt x="1504335" y="702411"/>
                </a:cubicBezTo>
                <a:cubicBezTo>
                  <a:pt x="1519084" y="692579"/>
                  <a:pt x="1536047" y="685448"/>
                  <a:pt x="1548581" y="672914"/>
                </a:cubicBezTo>
                <a:cubicBezTo>
                  <a:pt x="1561115" y="660380"/>
                  <a:pt x="1564236" y="639742"/>
                  <a:pt x="1578077" y="628669"/>
                </a:cubicBezTo>
                <a:cubicBezTo>
                  <a:pt x="1590217" y="618957"/>
                  <a:pt x="1607574" y="618837"/>
                  <a:pt x="1622323" y="613921"/>
                </a:cubicBezTo>
                <a:cubicBezTo>
                  <a:pt x="1689939" y="512495"/>
                  <a:pt x="1670106" y="559062"/>
                  <a:pt x="1696064" y="481185"/>
                </a:cubicBezTo>
                <a:cubicBezTo>
                  <a:pt x="1681316" y="407443"/>
                  <a:pt x="1668133" y="333371"/>
                  <a:pt x="1651819" y="259959"/>
                </a:cubicBezTo>
                <a:cubicBezTo>
                  <a:pt x="1648447" y="244783"/>
                  <a:pt x="1646782" y="227853"/>
                  <a:pt x="1637071" y="215714"/>
                </a:cubicBezTo>
                <a:cubicBezTo>
                  <a:pt x="1612424" y="184906"/>
                  <a:pt x="1581108" y="185409"/>
                  <a:pt x="1548581" y="171469"/>
                </a:cubicBezTo>
                <a:cubicBezTo>
                  <a:pt x="1528373" y="162808"/>
                  <a:pt x="1507478" y="154751"/>
                  <a:pt x="1489587" y="141972"/>
                </a:cubicBezTo>
                <a:cubicBezTo>
                  <a:pt x="1472615" y="129849"/>
                  <a:pt x="1445342" y="97727"/>
                  <a:pt x="1445342" y="97727"/>
                </a:cubicBezTo>
              </a:path>
            </a:pathLst>
          </a:custGeom>
          <a:noFill/>
          <a:ln w="25400" cap="flat" cmpd="sng">
            <a:solidFill>
              <a:srgbClr val="0000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86" name="Google Shape;686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580049">
            <a:off x="4342069" y="5173899"/>
            <a:ext cx="12954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4648200"/>
            <a:ext cx="30289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52</a:t>
            </a:fld>
            <a:endParaRPr sz="1190"/>
          </a:p>
        </p:txBody>
      </p:sp>
      <p:sp>
        <p:nvSpPr>
          <p:cNvPr id="694" name="Google Shape;694;p67"/>
          <p:cNvSpPr/>
          <p:nvPr/>
        </p:nvSpPr>
        <p:spPr>
          <a:xfrm>
            <a:off x="76200" y="457200"/>
            <a:ext cx="8915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Construct AVL Tree for the following sequence - 50, 20, 60, 10, 8, 15, 32, 46, 11, 48</a:t>
            </a:r>
            <a:endParaRPr/>
          </a:p>
        </p:txBody>
      </p:sp>
      <p:sp>
        <p:nvSpPr>
          <p:cNvPr id="695" name="Google Shape;695;p67"/>
          <p:cNvSpPr txBox="1"/>
          <p:nvPr/>
        </p:nvSpPr>
        <p:spPr>
          <a:xfrm>
            <a:off x="1371600" y="3440668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32</a:t>
            </a:r>
            <a:endParaRPr/>
          </a:p>
        </p:txBody>
      </p:sp>
      <p:pic>
        <p:nvPicPr>
          <p:cNvPr id="696" name="Google Shape;69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8200"/>
            <a:ext cx="30289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3962400"/>
            <a:ext cx="4343400" cy="259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98" name="Google Shape;698;p67"/>
          <p:cNvSpPr txBox="1"/>
          <p:nvPr/>
        </p:nvSpPr>
        <p:spPr>
          <a:xfrm>
            <a:off x="4953000" y="1752600"/>
            <a:ext cx="350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46 and 11</a:t>
            </a:r>
            <a:endParaRPr/>
          </a:p>
        </p:txBody>
      </p:sp>
      <p:pic>
        <p:nvPicPr>
          <p:cNvPr id="699" name="Google Shape;699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3340" y="2133600"/>
            <a:ext cx="4495800" cy="3362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8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53</a:t>
            </a:fld>
            <a:endParaRPr sz="1190"/>
          </a:p>
        </p:txBody>
      </p:sp>
      <p:sp>
        <p:nvSpPr>
          <p:cNvPr id="706" name="Google Shape;706;p68"/>
          <p:cNvSpPr/>
          <p:nvPr/>
        </p:nvSpPr>
        <p:spPr>
          <a:xfrm>
            <a:off x="76200" y="457200"/>
            <a:ext cx="8915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Construct AVL Tree for the following sequence - 50, 20, 60, 10, 8, 15, 32, 46, 11, 48</a:t>
            </a:r>
            <a:endParaRPr/>
          </a:p>
        </p:txBody>
      </p:sp>
      <p:sp>
        <p:nvSpPr>
          <p:cNvPr id="707" name="Google Shape;707;p68"/>
          <p:cNvSpPr txBox="1"/>
          <p:nvPr/>
        </p:nvSpPr>
        <p:spPr>
          <a:xfrm>
            <a:off x="4953000" y="1752600"/>
            <a:ext cx="350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48</a:t>
            </a:r>
            <a:endParaRPr/>
          </a:p>
        </p:txBody>
      </p:sp>
      <p:pic>
        <p:nvPicPr>
          <p:cNvPr id="708" name="Google Shape;70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8" y="1057275"/>
            <a:ext cx="4495800" cy="3362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09" name="Google Shape;709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8675" y="2857500"/>
            <a:ext cx="4352925" cy="3771900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10" name="Google Shape;710;p68"/>
          <p:cNvSpPr/>
          <p:nvPr/>
        </p:nvSpPr>
        <p:spPr>
          <a:xfrm>
            <a:off x="6813755" y="4380271"/>
            <a:ext cx="2027903" cy="1961535"/>
          </a:xfrm>
          <a:custGeom>
            <a:avLst/>
            <a:gdLst/>
            <a:ahLst/>
            <a:cxnLst/>
            <a:rect l="l" t="t" r="r" b="b"/>
            <a:pathLst>
              <a:path w="2027903" h="1961535" extrusionOk="0">
                <a:moveTo>
                  <a:pt x="2020529" y="1755058"/>
                </a:moveTo>
                <a:cubicBezTo>
                  <a:pt x="2013155" y="1728019"/>
                  <a:pt x="1982880" y="1668493"/>
                  <a:pt x="1976284" y="1622323"/>
                </a:cubicBezTo>
                <a:cubicBezTo>
                  <a:pt x="1967960" y="1564057"/>
                  <a:pt x="1961163" y="1502846"/>
                  <a:pt x="1946787" y="1445342"/>
                </a:cubicBezTo>
                <a:cubicBezTo>
                  <a:pt x="1943017" y="1430260"/>
                  <a:pt x="1936310" y="1416045"/>
                  <a:pt x="1932039" y="1401097"/>
                </a:cubicBezTo>
                <a:cubicBezTo>
                  <a:pt x="1927548" y="1385379"/>
                  <a:pt x="1912940" y="1316575"/>
                  <a:pt x="1902542" y="1297858"/>
                </a:cubicBezTo>
                <a:cubicBezTo>
                  <a:pt x="1807688" y="1127122"/>
                  <a:pt x="1882907" y="1272614"/>
                  <a:pt x="1799303" y="1165123"/>
                </a:cubicBezTo>
                <a:cubicBezTo>
                  <a:pt x="1777538" y="1137140"/>
                  <a:pt x="1759974" y="1106129"/>
                  <a:pt x="1740310" y="1076632"/>
                </a:cubicBezTo>
                <a:lnTo>
                  <a:pt x="1710813" y="1032387"/>
                </a:lnTo>
                <a:cubicBezTo>
                  <a:pt x="1700981" y="1017639"/>
                  <a:pt x="1693850" y="1000676"/>
                  <a:pt x="1681316" y="988142"/>
                </a:cubicBezTo>
                <a:cubicBezTo>
                  <a:pt x="1552062" y="858888"/>
                  <a:pt x="1710233" y="1022844"/>
                  <a:pt x="1607574" y="899652"/>
                </a:cubicBezTo>
                <a:cubicBezTo>
                  <a:pt x="1594221" y="883629"/>
                  <a:pt x="1576134" y="871870"/>
                  <a:pt x="1563329" y="855406"/>
                </a:cubicBezTo>
                <a:cubicBezTo>
                  <a:pt x="1541564" y="827423"/>
                  <a:pt x="1529402" y="791983"/>
                  <a:pt x="1504335" y="766916"/>
                </a:cubicBezTo>
                <a:cubicBezTo>
                  <a:pt x="1474838" y="737419"/>
                  <a:pt x="1438984" y="713135"/>
                  <a:pt x="1415845" y="678426"/>
                </a:cubicBezTo>
                <a:cubicBezTo>
                  <a:pt x="1310435" y="520312"/>
                  <a:pt x="1474595" y="760284"/>
                  <a:pt x="1342103" y="589935"/>
                </a:cubicBezTo>
                <a:cubicBezTo>
                  <a:pt x="1320339" y="561952"/>
                  <a:pt x="1302774" y="530942"/>
                  <a:pt x="1283110" y="501445"/>
                </a:cubicBezTo>
                <a:cubicBezTo>
                  <a:pt x="1273278" y="486697"/>
                  <a:pt x="1268361" y="467032"/>
                  <a:pt x="1253613" y="457200"/>
                </a:cubicBezTo>
                <a:lnTo>
                  <a:pt x="1209368" y="427703"/>
                </a:lnTo>
                <a:lnTo>
                  <a:pt x="1150374" y="339213"/>
                </a:lnTo>
                <a:cubicBezTo>
                  <a:pt x="1140542" y="324465"/>
                  <a:pt x="1135625" y="304800"/>
                  <a:pt x="1120877" y="294968"/>
                </a:cubicBezTo>
                <a:cubicBezTo>
                  <a:pt x="1091380" y="275303"/>
                  <a:pt x="1057454" y="261041"/>
                  <a:pt x="1032387" y="235974"/>
                </a:cubicBezTo>
                <a:cubicBezTo>
                  <a:pt x="997516" y="201103"/>
                  <a:pt x="973296" y="172712"/>
                  <a:pt x="929148" y="147484"/>
                </a:cubicBezTo>
                <a:cubicBezTo>
                  <a:pt x="915650" y="139771"/>
                  <a:pt x="898808" y="139687"/>
                  <a:pt x="884903" y="132735"/>
                </a:cubicBezTo>
                <a:cubicBezTo>
                  <a:pt x="869049" y="124808"/>
                  <a:pt x="856855" y="110438"/>
                  <a:pt x="840658" y="103239"/>
                </a:cubicBezTo>
                <a:cubicBezTo>
                  <a:pt x="812246" y="90611"/>
                  <a:pt x="781665" y="83574"/>
                  <a:pt x="752168" y="73742"/>
                </a:cubicBezTo>
                <a:lnTo>
                  <a:pt x="663677" y="44245"/>
                </a:lnTo>
                <a:cubicBezTo>
                  <a:pt x="648929" y="39329"/>
                  <a:pt x="634676" y="32546"/>
                  <a:pt x="619432" y="29497"/>
                </a:cubicBezTo>
                <a:cubicBezTo>
                  <a:pt x="516367" y="8883"/>
                  <a:pt x="570416" y="18869"/>
                  <a:pt x="457200" y="0"/>
                </a:cubicBezTo>
                <a:cubicBezTo>
                  <a:pt x="373626" y="4916"/>
                  <a:pt x="289270" y="2329"/>
                  <a:pt x="206477" y="14748"/>
                </a:cubicBezTo>
                <a:cubicBezTo>
                  <a:pt x="188948" y="17377"/>
                  <a:pt x="178086" y="36318"/>
                  <a:pt x="162232" y="44245"/>
                </a:cubicBezTo>
                <a:cubicBezTo>
                  <a:pt x="148327" y="51198"/>
                  <a:pt x="132735" y="54078"/>
                  <a:pt x="117987" y="58994"/>
                </a:cubicBezTo>
                <a:cubicBezTo>
                  <a:pt x="39325" y="176985"/>
                  <a:pt x="142571" y="34409"/>
                  <a:pt x="44245" y="132735"/>
                </a:cubicBezTo>
                <a:cubicBezTo>
                  <a:pt x="31711" y="145269"/>
                  <a:pt x="24580" y="162232"/>
                  <a:pt x="14748" y="176981"/>
                </a:cubicBezTo>
                <a:cubicBezTo>
                  <a:pt x="9832" y="191729"/>
                  <a:pt x="0" y="205680"/>
                  <a:pt x="0" y="221226"/>
                </a:cubicBezTo>
                <a:cubicBezTo>
                  <a:pt x="0" y="265743"/>
                  <a:pt x="670" y="311728"/>
                  <a:pt x="14748" y="353961"/>
                </a:cubicBezTo>
                <a:cubicBezTo>
                  <a:pt x="25959" y="387593"/>
                  <a:pt x="54077" y="412955"/>
                  <a:pt x="73742" y="442452"/>
                </a:cubicBezTo>
                <a:cubicBezTo>
                  <a:pt x="114808" y="504050"/>
                  <a:pt x="90706" y="474164"/>
                  <a:pt x="147484" y="530942"/>
                </a:cubicBezTo>
                <a:cubicBezTo>
                  <a:pt x="176195" y="617077"/>
                  <a:pt x="139767" y="537974"/>
                  <a:pt x="206477" y="604684"/>
                </a:cubicBezTo>
                <a:cubicBezTo>
                  <a:pt x="223858" y="622065"/>
                  <a:pt x="233341" y="646296"/>
                  <a:pt x="250722" y="663677"/>
                </a:cubicBezTo>
                <a:cubicBezTo>
                  <a:pt x="388373" y="801328"/>
                  <a:pt x="235975" y="609603"/>
                  <a:pt x="353961" y="766916"/>
                </a:cubicBezTo>
                <a:cubicBezTo>
                  <a:pt x="378537" y="840641"/>
                  <a:pt x="356135" y="788983"/>
                  <a:pt x="412955" y="870155"/>
                </a:cubicBezTo>
                <a:cubicBezTo>
                  <a:pt x="433284" y="899197"/>
                  <a:pt x="446881" y="933578"/>
                  <a:pt x="471948" y="958645"/>
                </a:cubicBezTo>
                <a:cubicBezTo>
                  <a:pt x="486696" y="973393"/>
                  <a:pt x="502840" y="986867"/>
                  <a:pt x="516193" y="1002890"/>
                </a:cubicBezTo>
                <a:cubicBezTo>
                  <a:pt x="618866" y="1126097"/>
                  <a:pt x="460664" y="962107"/>
                  <a:pt x="589935" y="1091381"/>
                </a:cubicBezTo>
                <a:cubicBezTo>
                  <a:pt x="608481" y="1147017"/>
                  <a:pt x="612966" y="1173405"/>
                  <a:pt x="663677" y="1224116"/>
                </a:cubicBezTo>
                <a:cubicBezTo>
                  <a:pt x="678425" y="1238864"/>
                  <a:pt x="695799" y="1251389"/>
                  <a:pt x="707922" y="1268361"/>
                </a:cubicBezTo>
                <a:cubicBezTo>
                  <a:pt x="775966" y="1363622"/>
                  <a:pt x="694440" y="1298702"/>
                  <a:pt x="781664" y="1356852"/>
                </a:cubicBezTo>
                <a:cubicBezTo>
                  <a:pt x="791496" y="1371600"/>
                  <a:pt x="799813" y="1387480"/>
                  <a:pt x="811161" y="1401097"/>
                </a:cubicBezTo>
                <a:cubicBezTo>
                  <a:pt x="846648" y="1443681"/>
                  <a:pt x="856146" y="1445836"/>
                  <a:pt x="899651" y="1474839"/>
                </a:cubicBezTo>
                <a:cubicBezTo>
                  <a:pt x="948813" y="1548581"/>
                  <a:pt x="914399" y="1509251"/>
                  <a:pt x="1017639" y="1578077"/>
                </a:cubicBezTo>
                <a:lnTo>
                  <a:pt x="1061884" y="1607574"/>
                </a:lnTo>
                <a:lnTo>
                  <a:pt x="1106129" y="1637071"/>
                </a:lnTo>
                <a:cubicBezTo>
                  <a:pt x="1115961" y="1651819"/>
                  <a:pt x="1122286" y="1669644"/>
                  <a:pt x="1135626" y="1681316"/>
                </a:cubicBezTo>
                <a:cubicBezTo>
                  <a:pt x="1162305" y="1704661"/>
                  <a:pt x="1199049" y="1715243"/>
                  <a:pt x="1224116" y="1740310"/>
                </a:cubicBezTo>
                <a:cubicBezTo>
                  <a:pt x="1262292" y="1778486"/>
                  <a:pt x="1303928" y="1825907"/>
                  <a:pt x="1356851" y="1843548"/>
                </a:cubicBezTo>
                <a:lnTo>
                  <a:pt x="1445342" y="1873045"/>
                </a:lnTo>
                <a:cubicBezTo>
                  <a:pt x="1460090" y="1882877"/>
                  <a:pt x="1473389" y="1895343"/>
                  <a:pt x="1489587" y="1902542"/>
                </a:cubicBezTo>
                <a:cubicBezTo>
                  <a:pt x="1552677" y="1930582"/>
                  <a:pt x="1577008" y="1929627"/>
                  <a:pt x="1637071" y="1946787"/>
                </a:cubicBezTo>
                <a:cubicBezTo>
                  <a:pt x="1652019" y="1951058"/>
                  <a:pt x="1666568" y="1956619"/>
                  <a:pt x="1681316" y="1961535"/>
                </a:cubicBezTo>
                <a:cubicBezTo>
                  <a:pt x="1740310" y="1956619"/>
                  <a:pt x="1799618" y="1954611"/>
                  <a:pt x="1858297" y="1946787"/>
                </a:cubicBezTo>
                <a:cubicBezTo>
                  <a:pt x="1908849" y="1940047"/>
                  <a:pt x="1901589" y="1925141"/>
                  <a:pt x="1946787" y="1902542"/>
                </a:cubicBezTo>
                <a:cubicBezTo>
                  <a:pt x="1960692" y="1895590"/>
                  <a:pt x="1976284" y="1892710"/>
                  <a:pt x="1991032" y="1887794"/>
                </a:cubicBezTo>
                <a:cubicBezTo>
                  <a:pt x="1995948" y="1868129"/>
                  <a:pt x="2000211" y="1848290"/>
                  <a:pt x="2005780" y="1828800"/>
                </a:cubicBezTo>
                <a:cubicBezTo>
                  <a:pt x="2010051" y="1813852"/>
                  <a:pt x="2025445" y="1799303"/>
                  <a:pt x="2020529" y="1784555"/>
                </a:cubicBezTo>
                <a:cubicBezTo>
                  <a:pt x="1995948" y="1710812"/>
                  <a:pt x="2027903" y="1782097"/>
                  <a:pt x="2020529" y="1755058"/>
                </a:cubicBezTo>
                <a:close/>
              </a:path>
            </a:pathLst>
          </a:custGeom>
          <a:noFill/>
          <a:ln w="25400" cap="flat" cmpd="sng">
            <a:solidFill>
              <a:srgbClr val="0000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54</a:t>
            </a:fld>
            <a:endParaRPr sz="1190"/>
          </a:p>
        </p:txBody>
      </p:sp>
      <p:sp>
        <p:nvSpPr>
          <p:cNvPr id="717" name="Google Shape;717;p69"/>
          <p:cNvSpPr/>
          <p:nvPr/>
        </p:nvSpPr>
        <p:spPr>
          <a:xfrm>
            <a:off x="76200" y="457200"/>
            <a:ext cx="8915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Construct AVL Tree for the following sequence - 50, 20, 60, 10, 8, 15, 32, 46, 11, 48</a:t>
            </a:r>
            <a:endParaRPr/>
          </a:p>
        </p:txBody>
      </p:sp>
      <p:pic>
        <p:nvPicPr>
          <p:cNvPr id="718" name="Google Shape;71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90600"/>
            <a:ext cx="4352925" cy="3771900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19" name="Google Shape;719;p69"/>
          <p:cNvSpPr/>
          <p:nvPr/>
        </p:nvSpPr>
        <p:spPr>
          <a:xfrm>
            <a:off x="2175080" y="2513371"/>
            <a:ext cx="2027903" cy="1961535"/>
          </a:xfrm>
          <a:custGeom>
            <a:avLst/>
            <a:gdLst/>
            <a:ahLst/>
            <a:cxnLst/>
            <a:rect l="l" t="t" r="r" b="b"/>
            <a:pathLst>
              <a:path w="2027903" h="1961535" extrusionOk="0">
                <a:moveTo>
                  <a:pt x="2020529" y="1755058"/>
                </a:moveTo>
                <a:cubicBezTo>
                  <a:pt x="2013155" y="1728019"/>
                  <a:pt x="1982880" y="1668493"/>
                  <a:pt x="1976284" y="1622323"/>
                </a:cubicBezTo>
                <a:cubicBezTo>
                  <a:pt x="1967960" y="1564057"/>
                  <a:pt x="1961163" y="1502846"/>
                  <a:pt x="1946787" y="1445342"/>
                </a:cubicBezTo>
                <a:cubicBezTo>
                  <a:pt x="1943017" y="1430260"/>
                  <a:pt x="1936310" y="1416045"/>
                  <a:pt x="1932039" y="1401097"/>
                </a:cubicBezTo>
                <a:cubicBezTo>
                  <a:pt x="1927548" y="1385379"/>
                  <a:pt x="1912940" y="1316575"/>
                  <a:pt x="1902542" y="1297858"/>
                </a:cubicBezTo>
                <a:cubicBezTo>
                  <a:pt x="1807688" y="1127122"/>
                  <a:pt x="1882907" y="1272614"/>
                  <a:pt x="1799303" y="1165123"/>
                </a:cubicBezTo>
                <a:cubicBezTo>
                  <a:pt x="1777538" y="1137140"/>
                  <a:pt x="1759974" y="1106129"/>
                  <a:pt x="1740310" y="1076632"/>
                </a:cubicBezTo>
                <a:lnTo>
                  <a:pt x="1710813" y="1032387"/>
                </a:lnTo>
                <a:cubicBezTo>
                  <a:pt x="1700981" y="1017639"/>
                  <a:pt x="1693850" y="1000676"/>
                  <a:pt x="1681316" y="988142"/>
                </a:cubicBezTo>
                <a:cubicBezTo>
                  <a:pt x="1552062" y="858888"/>
                  <a:pt x="1710233" y="1022844"/>
                  <a:pt x="1607574" y="899652"/>
                </a:cubicBezTo>
                <a:cubicBezTo>
                  <a:pt x="1594221" y="883629"/>
                  <a:pt x="1576134" y="871870"/>
                  <a:pt x="1563329" y="855406"/>
                </a:cubicBezTo>
                <a:cubicBezTo>
                  <a:pt x="1541564" y="827423"/>
                  <a:pt x="1529402" y="791983"/>
                  <a:pt x="1504335" y="766916"/>
                </a:cubicBezTo>
                <a:cubicBezTo>
                  <a:pt x="1474838" y="737419"/>
                  <a:pt x="1438984" y="713135"/>
                  <a:pt x="1415845" y="678426"/>
                </a:cubicBezTo>
                <a:cubicBezTo>
                  <a:pt x="1310435" y="520312"/>
                  <a:pt x="1474595" y="760284"/>
                  <a:pt x="1342103" y="589935"/>
                </a:cubicBezTo>
                <a:cubicBezTo>
                  <a:pt x="1320339" y="561952"/>
                  <a:pt x="1302774" y="530942"/>
                  <a:pt x="1283110" y="501445"/>
                </a:cubicBezTo>
                <a:cubicBezTo>
                  <a:pt x="1273278" y="486697"/>
                  <a:pt x="1268361" y="467032"/>
                  <a:pt x="1253613" y="457200"/>
                </a:cubicBezTo>
                <a:lnTo>
                  <a:pt x="1209368" y="427703"/>
                </a:lnTo>
                <a:lnTo>
                  <a:pt x="1150374" y="339213"/>
                </a:lnTo>
                <a:cubicBezTo>
                  <a:pt x="1140542" y="324465"/>
                  <a:pt x="1135625" y="304800"/>
                  <a:pt x="1120877" y="294968"/>
                </a:cubicBezTo>
                <a:cubicBezTo>
                  <a:pt x="1091380" y="275303"/>
                  <a:pt x="1057454" y="261041"/>
                  <a:pt x="1032387" y="235974"/>
                </a:cubicBezTo>
                <a:cubicBezTo>
                  <a:pt x="997516" y="201103"/>
                  <a:pt x="973296" y="172712"/>
                  <a:pt x="929148" y="147484"/>
                </a:cubicBezTo>
                <a:cubicBezTo>
                  <a:pt x="915650" y="139771"/>
                  <a:pt x="898808" y="139687"/>
                  <a:pt x="884903" y="132735"/>
                </a:cubicBezTo>
                <a:cubicBezTo>
                  <a:pt x="869049" y="124808"/>
                  <a:pt x="856855" y="110438"/>
                  <a:pt x="840658" y="103239"/>
                </a:cubicBezTo>
                <a:cubicBezTo>
                  <a:pt x="812246" y="90611"/>
                  <a:pt x="781665" y="83574"/>
                  <a:pt x="752168" y="73742"/>
                </a:cubicBezTo>
                <a:lnTo>
                  <a:pt x="663677" y="44245"/>
                </a:lnTo>
                <a:cubicBezTo>
                  <a:pt x="648929" y="39329"/>
                  <a:pt x="634676" y="32546"/>
                  <a:pt x="619432" y="29497"/>
                </a:cubicBezTo>
                <a:cubicBezTo>
                  <a:pt x="516367" y="8883"/>
                  <a:pt x="570416" y="18869"/>
                  <a:pt x="457200" y="0"/>
                </a:cubicBezTo>
                <a:cubicBezTo>
                  <a:pt x="373626" y="4916"/>
                  <a:pt x="289270" y="2329"/>
                  <a:pt x="206477" y="14748"/>
                </a:cubicBezTo>
                <a:cubicBezTo>
                  <a:pt x="188948" y="17377"/>
                  <a:pt x="178086" y="36318"/>
                  <a:pt x="162232" y="44245"/>
                </a:cubicBezTo>
                <a:cubicBezTo>
                  <a:pt x="148327" y="51198"/>
                  <a:pt x="132735" y="54078"/>
                  <a:pt x="117987" y="58994"/>
                </a:cubicBezTo>
                <a:cubicBezTo>
                  <a:pt x="39325" y="176985"/>
                  <a:pt x="142571" y="34409"/>
                  <a:pt x="44245" y="132735"/>
                </a:cubicBezTo>
                <a:cubicBezTo>
                  <a:pt x="31711" y="145269"/>
                  <a:pt x="24580" y="162232"/>
                  <a:pt x="14748" y="176981"/>
                </a:cubicBezTo>
                <a:cubicBezTo>
                  <a:pt x="9832" y="191729"/>
                  <a:pt x="0" y="205680"/>
                  <a:pt x="0" y="221226"/>
                </a:cubicBezTo>
                <a:cubicBezTo>
                  <a:pt x="0" y="265743"/>
                  <a:pt x="670" y="311728"/>
                  <a:pt x="14748" y="353961"/>
                </a:cubicBezTo>
                <a:cubicBezTo>
                  <a:pt x="25959" y="387593"/>
                  <a:pt x="54077" y="412955"/>
                  <a:pt x="73742" y="442452"/>
                </a:cubicBezTo>
                <a:cubicBezTo>
                  <a:pt x="114808" y="504050"/>
                  <a:pt x="90706" y="474164"/>
                  <a:pt x="147484" y="530942"/>
                </a:cubicBezTo>
                <a:cubicBezTo>
                  <a:pt x="176195" y="617077"/>
                  <a:pt x="139767" y="537974"/>
                  <a:pt x="206477" y="604684"/>
                </a:cubicBezTo>
                <a:cubicBezTo>
                  <a:pt x="223858" y="622065"/>
                  <a:pt x="233341" y="646296"/>
                  <a:pt x="250722" y="663677"/>
                </a:cubicBezTo>
                <a:cubicBezTo>
                  <a:pt x="388373" y="801328"/>
                  <a:pt x="235975" y="609603"/>
                  <a:pt x="353961" y="766916"/>
                </a:cubicBezTo>
                <a:cubicBezTo>
                  <a:pt x="378537" y="840641"/>
                  <a:pt x="356135" y="788983"/>
                  <a:pt x="412955" y="870155"/>
                </a:cubicBezTo>
                <a:cubicBezTo>
                  <a:pt x="433284" y="899197"/>
                  <a:pt x="446881" y="933578"/>
                  <a:pt x="471948" y="958645"/>
                </a:cubicBezTo>
                <a:cubicBezTo>
                  <a:pt x="486696" y="973393"/>
                  <a:pt x="502840" y="986867"/>
                  <a:pt x="516193" y="1002890"/>
                </a:cubicBezTo>
                <a:cubicBezTo>
                  <a:pt x="618866" y="1126097"/>
                  <a:pt x="460664" y="962107"/>
                  <a:pt x="589935" y="1091381"/>
                </a:cubicBezTo>
                <a:cubicBezTo>
                  <a:pt x="608481" y="1147017"/>
                  <a:pt x="612966" y="1173405"/>
                  <a:pt x="663677" y="1224116"/>
                </a:cubicBezTo>
                <a:cubicBezTo>
                  <a:pt x="678425" y="1238864"/>
                  <a:pt x="695799" y="1251389"/>
                  <a:pt x="707922" y="1268361"/>
                </a:cubicBezTo>
                <a:cubicBezTo>
                  <a:pt x="775966" y="1363622"/>
                  <a:pt x="694440" y="1298702"/>
                  <a:pt x="781664" y="1356852"/>
                </a:cubicBezTo>
                <a:cubicBezTo>
                  <a:pt x="791496" y="1371600"/>
                  <a:pt x="799813" y="1387480"/>
                  <a:pt x="811161" y="1401097"/>
                </a:cubicBezTo>
                <a:cubicBezTo>
                  <a:pt x="846648" y="1443681"/>
                  <a:pt x="856146" y="1445836"/>
                  <a:pt x="899651" y="1474839"/>
                </a:cubicBezTo>
                <a:cubicBezTo>
                  <a:pt x="948813" y="1548581"/>
                  <a:pt x="914399" y="1509251"/>
                  <a:pt x="1017639" y="1578077"/>
                </a:cubicBezTo>
                <a:lnTo>
                  <a:pt x="1061884" y="1607574"/>
                </a:lnTo>
                <a:lnTo>
                  <a:pt x="1106129" y="1637071"/>
                </a:lnTo>
                <a:cubicBezTo>
                  <a:pt x="1115961" y="1651819"/>
                  <a:pt x="1122286" y="1669644"/>
                  <a:pt x="1135626" y="1681316"/>
                </a:cubicBezTo>
                <a:cubicBezTo>
                  <a:pt x="1162305" y="1704661"/>
                  <a:pt x="1199049" y="1715243"/>
                  <a:pt x="1224116" y="1740310"/>
                </a:cubicBezTo>
                <a:cubicBezTo>
                  <a:pt x="1262292" y="1778486"/>
                  <a:pt x="1303928" y="1825907"/>
                  <a:pt x="1356851" y="1843548"/>
                </a:cubicBezTo>
                <a:lnTo>
                  <a:pt x="1445342" y="1873045"/>
                </a:lnTo>
                <a:cubicBezTo>
                  <a:pt x="1460090" y="1882877"/>
                  <a:pt x="1473389" y="1895343"/>
                  <a:pt x="1489587" y="1902542"/>
                </a:cubicBezTo>
                <a:cubicBezTo>
                  <a:pt x="1552677" y="1930582"/>
                  <a:pt x="1577008" y="1929627"/>
                  <a:pt x="1637071" y="1946787"/>
                </a:cubicBezTo>
                <a:cubicBezTo>
                  <a:pt x="1652019" y="1951058"/>
                  <a:pt x="1666568" y="1956619"/>
                  <a:pt x="1681316" y="1961535"/>
                </a:cubicBezTo>
                <a:cubicBezTo>
                  <a:pt x="1740310" y="1956619"/>
                  <a:pt x="1799618" y="1954611"/>
                  <a:pt x="1858297" y="1946787"/>
                </a:cubicBezTo>
                <a:cubicBezTo>
                  <a:pt x="1908849" y="1940047"/>
                  <a:pt x="1901589" y="1925141"/>
                  <a:pt x="1946787" y="1902542"/>
                </a:cubicBezTo>
                <a:cubicBezTo>
                  <a:pt x="1960692" y="1895590"/>
                  <a:pt x="1976284" y="1892710"/>
                  <a:pt x="1991032" y="1887794"/>
                </a:cubicBezTo>
                <a:cubicBezTo>
                  <a:pt x="1995948" y="1868129"/>
                  <a:pt x="2000211" y="1848290"/>
                  <a:pt x="2005780" y="1828800"/>
                </a:cubicBezTo>
                <a:cubicBezTo>
                  <a:pt x="2010051" y="1813852"/>
                  <a:pt x="2025445" y="1799303"/>
                  <a:pt x="2020529" y="1784555"/>
                </a:cubicBezTo>
                <a:cubicBezTo>
                  <a:pt x="1995948" y="1710812"/>
                  <a:pt x="2027903" y="1782097"/>
                  <a:pt x="2020529" y="1755058"/>
                </a:cubicBezTo>
                <a:close/>
              </a:path>
            </a:pathLst>
          </a:custGeom>
          <a:noFill/>
          <a:ln w="25400" cap="flat" cmpd="sng">
            <a:solidFill>
              <a:srgbClr val="0000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20" name="Google Shape;720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2525" y="3429000"/>
            <a:ext cx="41052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539544">
            <a:off x="4760527" y="2934436"/>
            <a:ext cx="13525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/>
          <p:nvPr/>
        </p:nvSpPr>
        <p:spPr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Insert 14, 17, 11, 7, 53, 4, 13 into an empty AVL tree</a:t>
            </a:r>
            <a:endParaRPr/>
          </a:p>
        </p:txBody>
      </p:sp>
      <p:sp>
        <p:nvSpPr>
          <p:cNvPr id="727" name="Google Shape;727;p70"/>
          <p:cNvSpPr/>
          <p:nvPr/>
        </p:nvSpPr>
        <p:spPr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728" name="Google Shape;728;p70"/>
          <p:cNvSpPr/>
          <p:nvPr/>
        </p:nvSpPr>
        <p:spPr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729" name="Google Shape;729;p70"/>
          <p:cNvSpPr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/>
          </a:p>
        </p:txBody>
      </p:sp>
      <p:cxnSp>
        <p:nvCxnSpPr>
          <p:cNvPr id="730" name="Google Shape;730;p70"/>
          <p:cNvCxnSpPr>
            <a:stCxn id="727" idx="2"/>
            <a:endCxn id="729" idx="0"/>
          </p:cNvCxnSpPr>
          <p:nvPr/>
        </p:nvCxnSpPr>
        <p:spPr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1" name="Google Shape;731;p70"/>
          <p:cNvCxnSpPr>
            <a:stCxn id="727" idx="2"/>
            <a:endCxn id="728" idx="0"/>
          </p:cNvCxnSpPr>
          <p:nvPr/>
        </p:nvCxnSpPr>
        <p:spPr>
          <a:xfrm>
            <a:off x="42291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2" name="Google Shape;732;p70"/>
          <p:cNvSpPr/>
          <p:nvPr/>
        </p:nvSpPr>
        <p:spPr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733" name="Google Shape;733;p70"/>
          <p:cNvCxnSpPr>
            <a:stCxn id="729" idx="2"/>
            <a:endCxn id="732" idx="0"/>
          </p:cNvCxnSpPr>
          <p:nvPr/>
        </p:nvCxnSpPr>
        <p:spPr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70"/>
          <p:cNvSpPr/>
          <p:nvPr/>
        </p:nvSpPr>
        <p:spPr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53</a:t>
            </a:r>
            <a:endParaRPr/>
          </a:p>
        </p:txBody>
      </p:sp>
      <p:cxnSp>
        <p:nvCxnSpPr>
          <p:cNvPr id="735" name="Google Shape;735;p70"/>
          <p:cNvCxnSpPr>
            <a:stCxn id="728" idx="2"/>
            <a:endCxn id="734" idx="0"/>
          </p:cNvCxnSpPr>
          <p:nvPr/>
        </p:nvCxnSpPr>
        <p:spPr>
          <a:xfrm>
            <a:off x="49149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6" name="Google Shape;736;p70"/>
          <p:cNvSpPr/>
          <p:nvPr/>
        </p:nvSpPr>
        <p:spPr>
          <a:xfrm>
            <a:off x="1905000" y="2057400"/>
            <a:ext cx="2133600" cy="2819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37" name="Google Shape;737;p70"/>
          <p:cNvSpPr/>
          <p:nvPr/>
        </p:nvSpPr>
        <p:spPr>
          <a:xfrm>
            <a:off x="20574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cxnSp>
        <p:nvCxnSpPr>
          <p:cNvPr id="738" name="Google Shape;738;p70"/>
          <p:cNvCxnSpPr>
            <a:endCxn id="737" idx="0"/>
          </p:cNvCxnSpPr>
          <p:nvPr/>
        </p:nvCxnSpPr>
        <p:spPr>
          <a:xfrm flipH="1">
            <a:off x="2324100" y="35814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70"/>
          <p:cNvSpPr txBox="1"/>
          <p:nvPr/>
        </p:nvSpPr>
        <p:spPr>
          <a:xfrm>
            <a:off x="5334000" y="4876800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RR Rotation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1"/>
          <p:cNvSpPr txBox="1"/>
          <p:nvPr/>
        </p:nvSpPr>
        <p:spPr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Insert 14, 17, 11, 7, 53, 4, 13 into an empty AVL tree</a:t>
            </a:r>
            <a:endParaRPr/>
          </a:p>
        </p:txBody>
      </p:sp>
      <p:sp>
        <p:nvSpPr>
          <p:cNvPr id="745" name="Google Shape;745;p71"/>
          <p:cNvSpPr/>
          <p:nvPr/>
        </p:nvSpPr>
        <p:spPr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746" name="Google Shape;746;p71"/>
          <p:cNvSpPr/>
          <p:nvPr/>
        </p:nvSpPr>
        <p:spPr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747" name="Google Shape;747;p71"/>
          <p:cNvSpPr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748" name="Google Shape;748;p71"/>
          <p:cNvCxnSpPr>
            <a:stCxn id="745" idx="2"/>
            <a:endCxn id="747" idx="0"/>
          </p:cNvCxnSpPr>
          <p:nvPr/>
        </p:nvCxnSpPr>
        <p:spPr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9" name="Google Shape;749;p71"/>
          <p:cNvCxnSpPr>
            <a:stCxn id="745" idx="2"/>
            <a:endCxn id="746" idx="0"/>
          </p:cNvCxnSpPr>
          <p:nvPr/>
        </p:nvCxnSpPr>
        <p:spPr>
          <a:xfrm>
            <a:off x="42291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0" name="Google Shape;750;p71"/>
          <p:cNvSpPr/>
          <p:nvPr/>
        </p:nvSpPr>
        <p:spPr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cxnSp>
        <p:nvCxnSpPr>
          <p:cNvPr id="751" name="Google Shape;751;p71"/>
          <p:cNvCxnSpPr>
            <a:stCxn id="747" idx="2"/>
            <a:endCxn id="750" idx="0"/>
          </p:cNvCxnSpPr>
          <p:nvPr/>
        </p:nvCxnSpPr>
        <p:spPr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2" name="Google Shape;752;p71"/>
          <p:cNvSpPr/>
          <p:nvPr/>
        </p:nvSpPr>
        <p:spPr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53</a:t>
            </a:r>
            <a:endParaRPr/>
          </a:p>
        </p:txBody>
      </p:sp>
      <p:cxnSp>
        <p:nvCxnSpPr>
          <p:cNvPr id="753" name="Google Shape;753;p71"/>
          <p:cNvCxnSpPr>
            <a:stCxn id="746" idx="2"/>
            <a:endCxn id="752" idx="0"/>
          </p:cNvCxnSpPr>
          <p:nvPr/>
        </p:nvCxnSpPr>
        <p:spPr>
          <a:xfrm>
            <a:off x="49149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71"/>
          <p:cNvSpPr/>
          <p:nvPr/>
        </p:nvSpPr>
        <p:spPr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/>
          </a:p>
        </p:txBody>
      </p:sp>
      <p:cxnSp>
        <p:nvCxnSpPr>
          <p:cNvPr id="755" name="Google Shape;755;p71"/>
          <p:cNvCxnSpPr>
            <a:stCxn id="747" idx="2"/>
            <a:endCxn id="754" idx="0"/>
          </p:cNvCxnSpPr>
          <p:nvPr/>
        </p:nvCxnSpPr>
        <p:spPr>
          <a:xfrm>
            <a:off x="35433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71"/>
          <p:cNvSpPr/>
          <p:nvPr/>
        </p:nvSpPr>
        <p:spPr>
          <a:xfrm>
            <a:off x="42672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757" name="Google Shape;757;p71"/>
          <p:cNvCxnSpPr>
            <a:endCxn id="756" idx="0"/>
          </p:cNvCxnSpPr>
          <p:nvPr/>
        </p:nvCxnSpPr>
        <p:spPr>
          <a:xfrm>
            <a:off x="4076700" y="35814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2"/>
          <p:cNvSpPr txBox="1"/>
          <p:nvPr/>
        </p:nvSpPr>
        <p:spPr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Now insert 12</a:t>
            </a:r>
            <a:endParaRPr/>
          </a:p>
        </p:txBody>
      </p:sp>
      <p:sp>
        <p:nvSpPr>
          <p:cNvPr id="763" name="Google Shape;763;p72"/>
          <p:cNvSpPr/>
          <p:nvPr/>
        </p:nvSpPr>
        <p:spPr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764" name="Google Shape;764;p72"/>
          <p:cNvSpPr/>
          <p:nvPr/>
        </p:nvSpPr>
        <p:spPr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765" name="Google Shape;765;p72"/>
          <p:cNvSpPr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766" name="Google Shape;766;p72"/>
          <p:cNvCxnSpPr>
            <a:stCxn id="763" idx="2"/>
            <a:endCxn id="765" idx="0"/>
          </p:cNvCxnSpPr>
          <p:nvPr/>
        </p:nvCxnSpPr>
        <p:spPr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72"/>
          <p:cNvCxnSpPr>
            <a:stCxn id="763" idx="2"/>
            <a:endCxn id="764" idx="0"/>
          </p:cNvCxnSpPr>
          <p:nvPr/>
        </p:nvCxnSpPr>
        <p:spPr>
          <a:xfrm>
            <a:off x="42291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72"/>
          <p:cNvSpPr/>
          <p:nvPr/>
        </p:nvSpPr>
        <p:spPr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cxnSp>
        <p:nvCxnSpPr>
          <p:cNvPr id="769" name="Google Shape;769;p72"/>
          <p:cNvCxnSpPr>
            <a:stCxn id="765" idx="2"/>
            <a:endCxn id="768" idx="0"/>
          </p:cNvCxnSpPr>
          <p:nvPr/>
        </p:nvCxnSpPr>
        <p:spPr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0" name="Google Shape;770;p72"/>
          <p:cNvSpPr/>
          <p:nvPr/>
        </p:nvSpPr>
        <p:spPr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53</a:t>
            </a:r>
            <a:endParaRPr/>
          </a:p>
        </p:txBody>
      </p:sp>
      <p:cxnSp>
        <p:nvCxnSpPr>
          <p:cNvPr id="771" name="Google Shape;771;p72"/>
          <p:cNvCxnSpPr>
            <a:stCxn id="764" idx="2"/>
            <a:endCxn id="770" idx="0"/>
          </p:cNvCxnSpPr>
          <p:nvPr/>
        </p:nvCxnSpPr>
        <p:spPr>
          <a:xfrm>
            <a:off x="49149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72"/>
          <p:cNvSpPr/>
          <p:nvPr/>
        </p:nvSpPr>
        <p:spPr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/>
          </a:p>
        </p:txBody>
      </p:sp>
      <p:cxnSp>
        <p:nvCxnSpPr>
          <p:cNvPr id="773" name="Google Shape;773;p72"/>
          <p:cNvCxnSpPr>
            <a:stCxn id="765" idx="2"/>
            <a:endCxn id="772" idx="0"/>
          </p:cNvCxnSpPr>
          <p:nvPr/>
        </p:nvCxnSpPr>
        <p:spPr>
          <a:xfrm>
            <a:off x="35433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p72"/>
          <p:cNvSpPr/>
          <p:nvPr/>
        </p:nvSpPr>
        <p:spPr>
          <a:xfrm>
            <a:off x="42672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775" name="Google Shape;775;p72"/>
          <p:cNvCxnSpPr>
            <a:stCxn id="772" idx="2"/>
            <a:endCxn id="774" idx="0"/>
          </p:cNvCxnSpPr>
          <p:nvPr/>
        </p:nvCxnSpPr>
        <p:spPr>
          <a:xfrm>
            <a:off x="4076700" y="35814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6" name="Google Shape;776;p72"/>
          <p:cNvSpPr/>
          <p:nvPr/>
        </p:nvSpPr>
        <p:spPr>
          <a:xfrm>
            <a:off x="3810000" y="4876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cxnSp>
        <p:nvCxnSpPr>
          <p:cNvPr id="777" name="Google Shape;777;p72"/>
          <p:cNvCxnSpPr>
            <a:endCxn id="776" idx="0"/>
          </p:cNvCxnSpPr>
          <p:nvPr/>
        </p:nvCxnSpPr>
        <p:spPr>
          <a:xfrm flipH="1">
            <a:off x="4076700" y="44196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72"/>
          <p:cNvSpPr/>
          <p:nvPr/>
        </p:nvSpPr>
        <p:spPr>
          <a:xfrm>
            <a:off x="3124200" y="2971800"/>
            <a:ext cx="2133600" cy="2819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9" name="Google Shape;779;p72"/>
          <p:cNvSpPr txBox="1"/>
          <p:nvPr/>
        </p:nvSpPr>
        <p:spPr>
          <a:xfrm>
            <a:off x="6019800" y="5715000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RL Rotation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3"/>
          <p:cNvSpPr txBox="1"/>
          <p:nvPr/>
        </p:nvSpPr>
        <p:spPr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Now insert 12</a:t>
            </a:r>
            <a:endParaRPr/>
          </a:p>
        </p:txBody>
      </p:sp>
      <p:sp>
        <p:nvSpPr>
          <p:cNvPr id="785" name="Google Shape;785;p73"/>
          <p:cNvSpPr/>
          <p:nvPr/>
        </p:nvSpPr>
        <p:spPr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786" name="Google Shape;786;p73"/>
          <p:cNvSpPr/>
          <p:nvPr/>
        </p:nvSpPr>
        <p:spPr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787" name="Google Shape;787;p73"/>
          <p:cNvSpPr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788" name="Google Shape;788;p73"/>
          <p:cNvCxnSpPr>
            <a:stCxn id="785" idx="2"/>
            <a:endCxn id="787" idx="0"/>
          </p:cNvCxnSpPr>
          <p:nvPr/>
        </p:nvCxnSpPr>
        <p:spPr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73"/>
          <p:cNvCxnSpPr>
            <a:stCxn id="785" idx="2"/>
            <a:endCxn id="786" idx="0"/>
          </p:cNvCxnSpPr>
          <p:nvPr/>
        </p:nvCxnSpPr>
        <p:spPr>
          <a:xfrm>
            <a:off x="42291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73"/>
          <p:cNvSpPr/>
          <p:nvPr/>
        </p:nvSpPr>
        <p:spPr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cxnSp>
        <p:nvCxnSpPr>
          <p:cNvPr id="791" name="Google Shape;791;p73"/>
          <p:cNvCxnSpPr>
            <a:stCxn id="787" idx="2"/>
            <a:endCxn id="790" idx="0"/>
          </p:cNvCxnSpPr>
          <p:nvPr/>
        </p:nvCxnSpPr>
        <p:spPr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p73"/>
          <p:cNvSpPr/>
          <p:nvPr/>
        </p:nvSpPr>
        <p:spPr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53</a:t>
            </a:r>
            <a:endParaRPr/>
          </a:p>
        </p:txBody>
      </p:sp>
      <p:cxnSp>
        <p:nvCxnSpPr>
          <p:cNvPr id="793" name="Google Shape;793;p73"/>
          <p:cNvCxnSpPr>
            <a:stCxn id="786" idx="2"/>
            <a:endCxn id="792" idx="0"/>
          </p:cNvCxnSpPr>
          <p:nvPr/>
        </p:nvCxnSpPr>
        <p:spPr>
          <a:xfrm>
            <a:off x="49149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73"/>
          <p:cNvSpPr/>
          <p:nvPr/>
        </p:nvSpPr>
        <p:spPr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/>
          </a:p>
        </p:txBody>
      </p:sp>
      <p:cxnSp>
        <p:nvCxnSpPr>
          <p:cNvPr id="795" name="Google Shape;795;p73"/>
          <p:cNvCxnSpPr>
            <a:stCxn id="787" idx="2"/>
            <a:endCxn id="794" idx="0"/>
          </p:cNvCxnSpPr>
          <p:nvPr/>
        </p:nvCxnSpPr>
        <p:spPr>
          <a:xfrm>
            <a:off x="35433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73"/>
          <p:cNvSpPr/>
          <p:nvPr/>
        </p:nvSpPr>
        <p:spPr>
          <a:xfrm>
            <a:off x="4114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cxnSp>
        <p:nvCxnSpPr>
          <p:cNvPr id="797" name="Google Shape;797;p73"/>
          <p:cNvCxnSpPr>
            <a:stCxn id="794" idx="2"/>
            <a:endCxn id="796" idx="0"/>
          </p:cNvCxnSpPr>
          <p:nvPr/>
        </p:nvCxnSpPr>
        <p:spPr>
          <a:xfrm>
            <a:off x="4076700" y="3581400"/>
            <a:ext cx="304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73"/>
          <p:cNvSpPr/>
          <p:nvPr/>
        </p:nvSpPr>
        <p:spPr>
          <a:xfrm>
            <a:off x="4419600" y="4876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799" name="Google Shape;799;p73"/>
          <p:cNvCxnSpPr>
            <a:stCxn id="796" idx="2"/>
            <a:endCxn id="798" idx="0"/>
          </p:cNvCxnSpPr>
          <p:nvPr/>
        </p:nvCxnSpPr>
        <p:spPr>
          <a:xfrm>
            <a:off x="4381500" y="4419600"/>
            <a:ext cx="304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0" name="Google Shape;800;p73"/>
          <p:cNvSpPr/>
          <p:nvPr/>
        </p:nvSpPr>
        <p:spPr>
          <a:xfrm>
            <a:off x="3124200" y="2971800"/>
            <a:ext cx="2133600" cy="2819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4"/>
          <p:cNvSpPr txBox="1"/>
          <p:nvPr/>
        </p:nvSpPr>
        <p:spPr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Now the AVL tree is balanced.</a:t>
            </a:r>
            <a:endParaRPr/>
          </a:p>
        </p:txBody>
      </p:sp>
      <p:sp>
        <p:nvSpPr>
          <p:cNvPr id="806" name="Google Shape;806;p74"/>
          <p:cNvSpPr/>
          <p:nvPr/>
        </p:nvSpPr>
        <p:spPr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807" name="Google Shape;807;p74"/>
          <p:cNvSpPr/>
          <p:nvPr/>
        </p:nvSpPr>
        <p:spPr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808" name="Google Shape;808;p74"/>
          <p:cNvSpPr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809" name="Google Shape;809;p74"/>
          <p:cNvCxnSpPr>
            <a:stCxn id="806" idx="2"/>
            <a:endCxn id="808" idx="0"/>
          </p:cNvCxnSpPr>
          <p:nvPr/>
        </p:nvCxnSpPr>
        <p:spPr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74"/>
          <p:cNvCxnSpPr>
            <a:stCxn id="806" idx="2"/>
            <a:endCxn id="807" idx="0"/>
          </p:cNvCxnSpPr>
          <p:nvPr/>
        </p:nvCxnSpPr>
        <p:spPr>
          <a:xfrm>
            <a:off x="42291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74"/>
          <p:cNvSpPr/>
          <p:nvPr/>
        </p:nvSpPr>
        <p:spPr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cxnSp>
        <p:nvCxnSpPr>
          <p:cNvPr id="812" name="Google Shape;812;p74"/>
          <p:cNvCxnSpPr>
            <a:stCxn id="808" idx="2"/>
            <a:endCxn id="811" idx="0"/>
          </p:cNvCxnSpPr>
          <p:nvPr/>
        </p:nvCxnSpPr>
        <p:spPr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3" name="Google Shape;813;p74"/>
          <p:cNvSpPr/>
          <p:nvPr/>
        </p:nvSpPr>
        <p:spPr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53</a:t>
            </a:r>
            <a:endParaRPr/>
          </a:p>
        </p:txBody>
      </p:sp>
      <p:cxnSp>
        <p:nvCxnSpPr>
          <p:cNvPr id="814" name="Google Shape;814;p74"/>
          <p:cNvCxnSpPr>
            <a:stCxn id="807" idx="2"/>
            <a:endCxn id="813" idx="0"/>
          </p:cNvCxnSpPr>
          <p:nvPr/>
        </p:nvCxnSpPr>
        <p:spPr>
          <a:xfrm>
            <a:off x="49149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74"/>
          <p:cNvSpPr/>
          <p:nvPr/>
        </p:nvSpPr>
        <p:spPr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cxnSp>
        <p:nvCxnSpPr>
          <p:cNvPr id="816" name="Google Shape;816;p74"/>
          <p:cNvCxnSpPr>
            <a:stCxn id="808" idx="2"/>
            <a:endCxn id="815" idx="0"/>
          </p:cNvCxnSpPr>
          <p:nvPr/>
        </p:nvCxnSpPr>
        <p:spPr>
          <a:xfrm>
            <a:off x="35433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7" name="Google Shape;817;p74"/>
          <p:cNvSpPr/>
          <p:nvPr/>
        </p:nvSpPr>
        <p:spPr>
          <a:xfrm>
            <a:off x="42672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818" name="Google Shape;818;p74"/>
          <p:cNvCxnSpPr>
            <a:stCxn id="815" idx="2"/>
            <a:endCxn id="817" idx="0"/>
          </p:cNvCxnSpPr>
          <p:nvPr/>
        </p:nvCxnSpPr>
        <p:spPr>
          <a:xfrm>
            <a:off x="4076700" y="35814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74"/>
          <p:cNvSpPr/>
          <p:nvPr/>
        </p:nvSpPr>
        <p:spPr>
          <a:xfrm>
            <a:off x="3352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/>
          </a:p>
        </p:txBody>
      </p:sp>
      <p:cxnSp>
        <p:nvCxnSpPr>
          <p:cNvPr id="820" name="Google Shape;820;p74"/>
          <p:cNvCxnSpPr>
            <a:stCxn id="815" idx="2"/>
            <a:endCxn id="819" idx="0"/>
          </p:cNvCxnSpPr>
          <p:nvPr/>
        </p:nvCxnSpPr>
        <p:spPr>
          <a:xfrm flipH="1">
            <a:off x="3619500" y="35814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</a:t>
            </a:fld>
            <a:endParaRPr sz="1400" b="0" i="0" u="none" strike="noStrike" cap="none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Use of symbol table</a:t>
            </a:r>
            <a:endParaRPr sz="2800" i="1">
              <a:solidFill>
                <a:srgbClr val="C00000"/>
              </a:solidFill>
            </a:endParaRPr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461248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A data structure used by a language translator such as a </a:t>
            </a:r>
            <a:r>
              <a:rPr lang="en-US" sz="2200">
                <a:solidFill>
                  <a:srgbClr val="0000CC"/>
                </a:solidFill>
              </a:rPr>
              <a:t>compiler or interpreter.</a:t>
            </a:r>
            <a:endParaRPr/>
          </a:p>
          <a:p>
            <a:pPr marL="320040" lvl="0" indent="-320040" algn="just" rtl="0">
              <a:spcBef>
                <a:spcPts val="6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Where, each </a:t>
            </a:r>
            <a:r>
              <a:rPr lang="en-US" sz="2200">
                <a:solidFill>
                  <a:srgbClr val="0000CC"/>
                </a:solidFill>
              </a:rPr>
              <a:t>symbol</a:t>
            </a:r>
            <a:r>
              <a:rPr lang="en-US" sz="2200"/>
              <a:t> in a program's source code is </a:t>
            </a:r>
            <a:r>
              <a:rPr lang="en-US" sz="2200">
                <a:solidFill>
                  <a:srgbClr val="0000CC"/>
                </a:solidFill>
              </a:rPr>
              <a:t>associated with information </a:t>
            </a:r>
            <a:r>
              <a:rPr lang="en-US" sz="2200"/>
              <a:t>relating to its –</a:t>
            </a:r>
            <a:endParaRPr/>
          </a:p>
          <a:p>
            <a:pPr marL="640080" lvl="1" indent="-274320" algn="just" rtl="0">
              <a:spcBef>
                <a:spcPts val="600"/>
              </a:spcBef>
              <a:spcAft>
                <a:spcPts val="0"/>
              </a:spcAft>
              <a:buSzPts val="1540"/>
              <a:buChar char="🞑"/>
            </a:pPr>
            <a:r>
              <a:rPr lang="en-US" sz="2200" i="1"/>
              <a:t>Declaration</a:t>
            </a:r>
            <a:endParaRPr/>
          </a:p>
          <a:p>
            <a:pPr marL="640080" lvl="1" indent="-274320" algn="just" rtl="0">
              <a:spcBef>
                <a:spcPts val="600"/>
              </a:spcBef>
              <a:spcAft>
                <a:spcPts val="0"/>
              </a:spcAft>
              <a:buSzPts val="1540"/>
              <a:buChar char="🞑"/>
            </a:pPr>
            <a:r>
              <a:rPr lang="en-US" sz="2200" i="1"/>
              <a:t>Scope  or appearance in the source</a:t>
            </a:r>
            <a:endParaRPr/>
          </a:p>
          <a:p>
            <a:pPr marL="320040" lvl="0" indent="-320040" algn="just" rtl="0">
              <a:spcBef>
                <a:spcPts val="6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Store information about the </a:t>
            </a:r>
            <a:r>
              <a:rPr lang="en-US" sz="2200">
                <a:solidFill>
                  <a:srgbClr val="0000CC"/>
                </a:solidFill>
              </a:rPr>
              <a:t>occurrence</a:t>
            </a:r>
            <a:r>
              <a:rPr lang="en-US" sz="2200"/>
              <a:t> of various entities such as variable names, function names, objects, classes, interfaces, etc.</a:t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6629400" y="5105400"/>
            <a:ext cx="1447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Target Program</a:t>
            </a:r>
            <a:endParaRPr/>
          </a:p>
        </p:txBody>
      </p:sp>
      <p:grpSp>
        <p:nvGrpSpPr>
          <p:cNvPr id="171" name="Google Shape;171;p21"/>
          <p:cNvGrpSpPr/>
          <p:nvPr/>
        </p:nvGrpSpPr>
        <p:grpSpPr>
          <a:xfrm>
            <a:off x="838200" y="4953000"/>
            <a:ext cx="5791200" cy="1951166"/>
            <a:chOff x="838200" y="4953000"/>
            <a:chExt cx="5791200" cy="1951166"/>
          </a:xfrm>
        </p:grpSpPr>
        <p:sp>
          <p:nvSpPr>
            <p:cNvPr id="172" name="Google Shape;172;p21"/>
            <p:cNvSpPr/>
            <p:nvPr/>
          </p:nvSpPr>
          <p:spPr>
            <a:xfrm>
              <a:off x="3124200" y="4953000"/>
              <a:ext cx="2438400" cy="9906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COMPILER</a:t>
              </a:r>
              <a:endParaRPr/>
            </a:p>
          </p:txBody>
        </p:sp>
        <p:cxnSp>
          <p:nvCxnSpPr>
            <p:cNvPr id="173" name="Google Shape;173;p21"/>
            <p:cNvCxnSpPr/>
            <p:nvPr/>
          </p:nvCxnSpPr>
          <p:spPr>
            <a:xfrm>
              <a:off x="2362200" y="5486400"/>
              <a:ext cx="76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4" name="Google Shape;174;p21"/>
            <p:cNvCxnSpPr/>
            <p:nvPr/>
          </p:nvCxnSpPr>
          <p:spPr>
            <a:xfrm>
              <a:off x="5562600" y="5486400"/>
              <a:ext cx="106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5" name="Google Shape;175;p21"/>
            <p:cNvCxnSpPr/>
            <p:nvPr/>
          </p:nvCxnSpPr>
          <p:spPr>
            <a:xfrm>
              <a:off x="4343400" y="5943600"/>
              <a:ext cx="0" cy="60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6" name="Google Shape;176;p21"/>
            <p:cNvSpPr txBox="1"/>
            <p:nvPr/>
          </p:nvSpPr>
          <p:spPr>
            <a:xfrm>
              <a:off x="838200" y="5105400"/>
              <a:ext cx="14478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Source Program</a:t>
              </a:r>
              <a:endParaRPr/>
            </a:p>
          </p:txBody>
        </p:sp>
        <p:sp>
          <p:nvSpPr>
            <p:cNvPr id="177" name="Google Shape;177;p21"/>
            <p:cNvSpPr txBox="1"/>
            <p:nvPr/>
          </p:nvSpPr>
          <p:spPr>
            <a:xfrm>
              <a:off x="3395004" y="6534834"/>
              <a:ext cx="1905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Errors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5"/>
          <p:cNvSpPr txBox="1"/>
          <p:nvPr/>
        </p:nvSpPr>
        <p:spPr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Now insert 8</a:t>
            </a:r>
            <a:endParaRPr/>
          </a:p>
        </p:txBody>
      </p:sp>
      <p:sp>
        <p:nvSpPr>
          <p:cNvPr id="826" name="Google Shape;826;p75"/>
          <p:cNvSpPr/>
          <p:nvPr/>
        </p:nvSpPr>
        <p:spPr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827" name="Google Shape;827;p75"/>
          <p:cNvSpPr/>
          <p:nvPr/>
        </p:nvSpPr>
        <p:spPr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828" name="Google Shape;828;p75"/>
          <p:cNvSpPr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829" name="Google Shape;829;p75"/>
          <p:cNvCxnSpPr>
            <a:stCxn id="826" idx="2"/>
            <a:endCxn id="828" idx="0"/>
          </p:cNvCxnSpPr>
          <p:nvPr/>
        </p:nvCxnSpPr>
        <p:spPr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75"/>
          <p:cNvCxnSpPr>
            <a:stCxn id="826" idx="2"/>
            <a:endCxn id="827" idx="0"/>
          </p:cNvCxnSpPr>
          <p:nvPr/>
        </p:nvCxnSpPr>
        <p:spPr>
          <a:xfrm>
            <a:off x="42291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1" name="Google Shape;831;p75"/>
          <p:cNvSpPr/>
          <p:nvPr/>
        </p:nvSpPr>
        <p:spPr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cxnSp>
        <p:nvCxnSpPr>
          <p:cNvPr id="832" name="Google Shape;832;p75"/>
          <p:cNvCxnSpPr>
            <a:stCxn id="828" idx="2"/>
            <a:endCxn id="831" idx="0"/>
          </p:cNvCxnSpPr>
          <p:nvPr/>
        </p:nvCxnSpPr>
        <p:spPr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75"/>
          <p:cNvSpPr/>
          <p:nvPr/>
        </p:nvSpPr>
        <p:spPr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53</a:t>
            </a:r>
            <a:endParaRPr/>
          </a:p>
        </p:txBody>
      </p:sp>
      <p:cxnSp>
        <p:nvCxnSpPr>
          <p:cNvPr id="834" name="Google Shape;834;p75"/>
          <p:cNvCxnSpPr>
            <a:stCxn id="827" idx="2"/>
            <a:endCxn id="833" idx="0"/>
          </p:cNvCxnSpPr>
          <p:nvPr/>
        </p:nvCxnSpPr>
        <p:spPr>
          <a:xfrm>
            <a:off x="49149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75"/>
          <p:cNvSpPr/>
          <p:nvPr/>
        </p:nvSpPr>
        <p:spPr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cxnSp>
        <p:nvCxnSpPr>
          <p:cNvPr id="836" name="Google Shape;836;p75"/>
          <p:cNvCxnSpPr>
            <a:stCxn id="828" idx="2"/>
            <a:endCxn id="835" idx="0"/>
          </p:cNvCxnSpPr>
          <p:nvPr/>
        </p:nvCxnSpPr>
        <p:spPr>
          <a:xfrm>
            <a:off x="35433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75"/>
          <p:cNvSpPr/>
          <p:nvPr/>
        </p:nvSpPr>
        <p:spPr>
          <a:xfrm>
            <a:off x="42672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838" name="Google Shape;838;p75"/>
          <p:cNvCxnSpPr>
            <a:stCxn id="835" idx="2"/>
            <a:endCxn id="837" idx="0"/>
          </p:cNvCxnSpPr>
          <p:nvPr/>
        </p:nvCxnSpPr>
        <p:spPr>
          <a:xfrm>
            <a:off x="4076700" y="35814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75"/>
          <p:cNvSpPr/>
          <p:nvPr/>
        </p:nvSpPr>
        <p:spPr>
          <a:xfrm>
            <a:off x="3352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/>
          </a:p>
        </p:txBody>
      </p:sp>
      <p:cxnSp>
        <p:nvCxnSpPr>
          <p:cNvPr id="840" name="Google Shape;840;p75"/>
          <p:cNvCxnSpPr>
            <a:stCxn id="835" idx="2"/>
            <a:endCxn id="839" idx="0"/>
          </p:cNvCxnSpPr>
          <p:nvPr/>
        </p:nvCxnSpPr>
        <p:spPr>
          <a:xfrm flipH="1">
            <a:off x="3619500" y="35814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1" name="Google Shape;841;p75"/>
          <p:cNvSpPr/>
          <p:nvPr/>
        </p:nvSpPr>
        <p:spPr>
          <a:xfrm>
            <a:off x="2971800" y="4800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842" name="Google Shape;842;p75"/>
          <p:cNvCxnSpPr>
            <a:stCxn id="839" idx="2"/>
            <a:endCxn id="841" idx="0"/>
          </p:cNvCxnSpPr>
          <p:nvPr/>
        </p:nvCxnSpPr>
        <p:spPr>
          <a:xfrm flipH="1">
            <a:off x="3238500" y="4419600"/>
            <a:ext cx="3810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75"/>
          <p:cNvSpPr/>
          <p:nvPr/>
        </p:nvSpPr>
        <p:spPr>
          <a:xfrm>
            <a:off x="2514600" y="2209800"/>
            <a:ext cx="2362200" cy="3429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4" name="Google Shape;844;p75"/>
          <p:cNvSpPr txBox="1"/>
          <p:nvPr/>
        </p:nvSpPr>
        <p:spPr>
          <a:xfrm>
            <a:off x="5334000" y="4876800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RL Rotation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6"/>
          <p:cNvSpPr txBox="1"/>
          <p:nvPr/>
        </p:nvSpPr>
        <p:spPr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Now insert 8</a:t>
            </a:r>
            <a:endParaRPr/>
          </a:p>
        </p:txBody>
      </p:sp>
      <p:sp>
        <p:nvSpPr>
          <p:cNvPr id="850" name="Google Shape;850;p76"/>
          <p:cNvSpPr/>
          <p:nvPr/>
        </p:nvSpPr>
        <p:spPr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851" name="Google Shape;851;p76"/>
          <p:cNvSpPr/>
          <p:nvPr/>
        </p:nvSpPr>
        <p:spPr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852" name="Google Shape;852;p76"/>
          <p:cNvSpPr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853" name="Google Shape;853;p76"/>
          <p:cNvCxnSpPr>
            <a:stCxn id="850" idx="2"/>
            <a:endCxn id="852" idx="0"/>
          </p:cNvCxnSpPr>
          <p:nvPr/>
        </p:nvCxnSpPr>
        <p:spPr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76"/>
          <p:cNvCxnSpPr>
            <a:stCxn id="850" idx="2"/>
            <a:endCxn id="851" idx="0"/>
          </p:cNvCxnSpPr>
          <p:nvPr/>
        </p:nvCxnSpPr>
        <p:spPr>
          <a:xfrm>
            <a:off x="42291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76"/>
          <p:cNvSpPr/>
          <p:nvPr/>
        </p:nvSpPr>
        <p:spPr>
          <a:xfrm>
            <a:off x="2667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cxnSp>
        <p:nvCxnSpPr>
          <p:cNvPr id="856" name="Google Shape;856;p76"/>
          <p:cNvCxnSpPr>
            <a:stCxn id="852" idx="2"/>
            <a:endCxn id="855" idx="0"/>
          </p:cNvCxnSpPr>
          <p:nvPr/>
        </p:nvCxnSpPr>
        <p:spPr>
          <a:xfrm flipH="1">
            <a:off x="29337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7" name="Google Shape;857;p76"/>
          <p:cNvSpPr/>
          <p:nvPr/>
        </p:nvSpPr>
        <p:spPr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53</a:t>
            </a:r>
            <a:endParaRPr/>
          </a:p>
        </p:txBody>
      </p:sp>
      <p:cxnSp>
        <p:nvCxnSpPr>
          <p:cNvPr id="858" name="Google Shape;858;p76"/>
          <p:cNvCxnSpPr>
            <a:stCxn id="851" idx="2"/>
            <a:endCxn id="857" idx="0"/>
          </p:cNvCxnSpPr>
          <p:nvPr/>
        </p:nvCxnSpPr>
        <p:spPr>
          <a:xfrm>
            <a:off x="49149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p76"/>
          <p:cNvSpPr/>
          <p:nvPr/>
        </p:nvSpPr>
        <p:spPr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/>
          </a:p>
        </p:txBody>
      </p:sp>
      <p:cxnSp>
        <p:nvCxnSpPr>
          <p:cNvPr id="860" name="Google Shape;860;p76"/>
          <p:cNvCxnSpPr>
            <a:stCxn id="852" idx="2"/>
            <a:endCxn id="859" idx="0"/>
          </p:cNvCxnSpPr>
          <p:nvPr/>
        </p:nvCxnSpPr>
        <p:spPr>
          <a:xfrm>
            <a:off x="35433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1" name="Google Shape;861;p76"/>
          <p:cNvSpPr/>
          <p:nvPr/>
        </p:nvSpPr>
        <p:spPr>
          <a:xfrm>
            <a:off x="42672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cxnSp>
        <p:nvCxnSpPr>
          <p:cNvPr id="862" name="Google Shape;862;p76"/>
          <p:cNvCxnSpPr>
            <a:stCxn id="859" idx="2"/>
            <a:endCxn id="861" idx="0"/>
          </p:cNvCxnSpPr>
          <p:nvPr/>
        </p:nvCxnSpPr>
        <p:spPr>
          <a:xfrm>
            <a:off x="4076700" y="35814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76"/>
          <p:cNvSpPr/>
          <p:nvPr/>
        </p:nvSpPr>
        <p:spPr>
          <a:xfrm>
            <a:off x="3352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864" name="Google Shape;864;p76"/>
          <p:cNvCxnSpPr>
            <a:stCxn id="859" idx="2"/>
            <a:endCxn id="863" idx="0"/>
          </p:cNvCxnSpPr>
          <p:nvPr/>
        </p:nvCxnSpPr>
        <p:spPr>
          <a:xfrm flipH="1">
            <a:off x="3619500" y="35814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76"/>
          <p:cNvSpPr/>
          <p:nvPr/>
        </p:nvSpPr>
        <p:spPr>
          <a:xfrm>
            <a:off x="4648200" y="4800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866" name="Google Shape;866;p76"/>
          <p:cNvCxnSpPr>
            <a:stCxn id="861" idx="2"/>
            <a:endCxn id="865" idx="0"/>
          </p:cNvCxnSpPr>
          <p:nvPr/>
        </p:nvCxnSpPr>
        <p:spPr>
          <a:xfrm>
            <a:off x="4533900" y="4419600"/>
            <a:ext cx="3810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7" name="Google Shape;867;p76"/>
          <p:cNvSpPr/>
          <p:nvPr/>
        </p:nvSpPr>
        <p:spPr>
          <a:xfrm>
            <a:off x="2514600" y="2209800"/>
            <a:ext cx="2743200" cy="3581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7"/>
          <p:cNvSpPr txBox="1"/>
          <p:nvPr/>
        </p:nvSpPr>
        <p:spPr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Now the AVL tree is balanced.</a:t>
            </a:r>
            <a:endParaRPr/>
          </a:p>
        </p:txBody>
      </p:sp>
      <p:sp>
        <p:nvSpPr>
          <p:cNvPr id="873" name="Google Shape;873;p77"/>
          <p:cNvSpPr/>
          <p:nvPr/>
        </p:nvSpPr>
        <p:spPr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874" name="Google Shape;874;p77"/>
          <p:cNvSpPr/>
          <p:nvPr/>
        </p:nvSpPr>
        <p:spPr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875" name="Google Shape;875;p77"/>
          <p:cNvSpPr/>
          <p:nvPr/>
        </p:nvSpPr>
        <p:spPr>
          <a:xfrm>
            <a:off x="2590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876" name="Google Shape;876;p77"/>
          <p:cNvCxnSpPr>
            <a:stCxn id="873" idx="2"/>
            <a:endCxn id="874" idx="0"/>
          </p:cNvCxnSpPr>
          <p:nvPr/>
        </p:nvCxnSpPr>
        <p:spPr>
          <a:xfrm>
            <a:off x="42291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77"/>
          <p:cNvSpPr/>
          <p:nvPr/>
        </p:nvSpPr>
        <p:spPr>
          <a:xfrm>
            <a:off x="2209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sp>
        <p:nvSpPr>
          <p:cNvPr id="878" name="Google Shape;878;p77"/>
          <p:cNvSpPr/>
          <p:nvPr/>
        </p:nvSpPr>
        <p:spPr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53</a:t>
            </a:r>
            <a:endParaRPr/>
          </a:p>
        </p:txBody>
      </p:sp>
      <p:cxnSp>
        <p:nvCxnSpPr>
          <p:cNvPr id="879" name="Google Shape;879;p77"/>
          <p:cNvCxnSpPr>
            <a:stCxn id="874" idx="2"/>
            <a:endCxn id="878" idx="0"/>
          </p:cNvCxnSpPr>
          <p:nvPr/>
        </p:nvCxnSpPr>
        <p:spPr>
          <a:xfrm>
            <a:off x="49149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p77"/>
          <p:cNvSpPr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/>
          </a:p>
        </p:txBody>
      </p:sp>
      <p:sp>
        <p:nvSpPr>
          <p:cNvPr id="881" name="Google Shape;881;p77"/>
          <p:cNvSpPr/>
          <p:nvPr/>
        </p:nvSpPr>
        <p:spPr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cxnSp>
        <p:nvCxnSpPr>
          <p:cNvPr id="882" name="Google Shape;882;p77"/>
          <p:cNvCxnSpPr>
            <a:stCxn id="880" idx="2"/>
            <a:endCxn id="881" idx="0"/>
          </p:cNvCxnSpPr>
          <p:nvPr/>
        </p:nvCxnSpPr>
        <p:spPr>
          <a:xfrm>
            <a:off x="35433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p77"/>
          <p:cNvSpPr/>
          <p:nvPr/>
        </p:nvSpPr>
        <p:spPr>
          <a:xfrm>
            <a:off x="2971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884" name="Google Shape;884;p77"/>
          <p:cNvCxnSpPr>
            <a:stCxn id="875" idx="2"/>
            <a:endCxn id="883" idx="0"/>
          </p:cNvCxnSpPr>
          <p:nvPr/>
        </p:nvCxnSpPr>
        <p:spPr>
          <a:xfrm>
            <a:off x="2857500" y="3581400"/>
            <a:ext cx="3810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5" name="Google Shape;885;p77"/>
          <p:cNvSpPr/>
          <p:nvPr/>
        </p:nvSpPr>
        <p:spPr>
          <a:xfrm>
            <a:off x="41910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886" name="Google Shape;886;p77"/>
          <p:cNvCxnSpPr>
            <a:stCxn id="875" idx="2"/>
            <a:endCxn id="877" idx="0"/>
          </p:cNvCxnSpPr>
          <p:nvPr/>
        </p:nvCxnSpPr>
        <p:spPr>
          <a:xfrm flipH="1">
            <a:off x="2476500" y="3581400"/>
            <a:ext cx="3810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" name="Google Shape;887;p77"/>
          <p:cNvCxnSpPr>
            <a:stCxn id="880" idx="2"/>
            <a:endCxn id="875" idx="0"/>
          </p:cNvCxnSpPr>
          <p:nvPr/>
        </p:nvCxnSpPr>
        <p:spPr>
          <a:xfrm flipH="1">
            <a:off x="2857500" y="2743200"/>
            <a:ext cx="685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8" name="Google Shape;888;p77"/>
          <p:cNvCxnSpPr>
            <a:stCxn id="873" idx="2"/>
            <a:endCxn id="880" idx="0"/>
          </p:cNvCxnSpPr>
          <p:nvPr/>
        </p:nvCxnSpPr>
        <p:spPr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9" name="Google Shape;889;p77"/>
          <p:cNvCxnSpPr>
            <a:stCxn id="881" idx="2"/>
            <a:endCxn id="885" idx="0"/>
          </p:cNvCxnSpPr>
          <p:nvPr/>
        </p:nvCxnSpPr>
        <p:spPr>
          <a:xfrm>
            <a:off x="4076700" y="3581400"/>
            <a:ext cx="3810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8"/>
          <p:cNvSpPr txBox="1"/>
          <p:nvPr/>
        </p:nvSpPr>
        <p:spPr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Now remove 53</a:t>
            </a:r>
            <a:endParaRPr/>
          </a:p>
        </p:txBody>
      </p:sp>
      <p:sp>
        <p:nvSpPr>
          <p:cNvPr id="895" name="Google Shape;895;p78"/>
          <p:cNvSpPr/>
          <p:nvPr/>
        </p:nvSpPr>
        <p:spPr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896" name="Google Shape;896;p78"/>
          <p:cNvSpPr/>
          <p:nvPr/>
        </p:nvSpPr>
        <p:spPr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897" name="Google Shape;897;p78"/>
          <p:cNvSpPr/>
          <p:nvPr/>
        </p:nvSpPr>
        <p:spPr>
          <a:xfrm>
            <a:off x="2590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898" name="Google Shape;898;p78"/>
          <p:cNvCxnSpPr>
            <a:stCxn id="895" idx="2"/>
            <a:endCxn id="896" idx="0"/>
          </p:cNvCxnSpPr>
          <p:nvPr/>
        </p:nvCxnSpPr>
        <p:spPr>
          <a:xfrm>
            <a:off x="42291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" name="Google Shape;899;p78"/>
          <p:cNvSpPr/>
          <p:nvPr/>
        </p:nvSpPr>
        <p:spPr>
          <a:xfrm>
            <a:off x="2209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sp>
        <p:nvSpPr>
          <p:cNvPr id="900" name="Google Shape;900;p78"/>
          <p:cNvSpPr/>
          <p:nvPr/>
        </p:nvSpPr>
        <p:spPr>
          <a:xfrm>
            <a:off x="5257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53</a:t>
            </a:r>
            <a:endParaRPr/>
          </a:p>
        </p:txBody>
      </p:sp>
      <p:cxnSp>
        <p:nvCxnSpPr>
          <p:cNvPr id="901" name="Google Shape;901;p78"/>
          <p:cNvCxnSpPr>
            <a:stCxn id="896" idx="2"/>
            <a:endCxn id="900" idx="0"/>
          </p:cNvCxnSpPr>
          <p:nvPr/>
        </p:nvCxnSpPr>
        <p:spPr>
          <a:xfrm>
            <a:off x="49149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78"/>
          <p:cNvSpPr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/>
          </a:p>
        </p:txBody>
      </p:sp>
      <p:sp>
        <p:nvSpPr>
          <p:cNvPr id="903" name="Google Shape;903;p78"/>
          <p:cNvSpPr/>
          <p:nvPr/>
        </p:nvSpPr>
        <p:spPr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cxnSp>
        <p:nvCxnSpPr>
          <p:cNvPr id="904" name="Google Shape;904;p78"/>
          <p:cNvCxnSpPr>
            <a:stCxn id="902" idx="2"/>
            <a:endCxn id="903" idx="0"/>
          </p:cNvCxnSpPr>
          <p:nvPr/>
        </p:nvCxnSpPr>
        <p:spPr>
          <a:xfrm>
            <a:off x="35433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78"/>
          <p:cNvSpPr/>
          <p:nvPr/>
        </p:nvSpPr>
        <p:spPr>
          <a:xfrm>
            <a:off x="2971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906" name="Google Shape;906;p78"/>
          <p:cNvCxnSpPr>
            <a:stCxn id="897" idx="2"/>
            <a:endCxn id="905" idx="0"/>
          </p:cNvCxnSpPr>
          <p:nvPr/>
        </p:nvCxnSpPr>
        <p:spPr>
          <a:xfrm>
            <a:off x="2857500" y="3581400"/>
            <a:ext cx="3810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78"/>
          <p:cNvSpPr/>
          <p:nvPr/>
        </p:nvSpPr>
        <p:spPr>
          <a:xfrm>
            <a:off x="41910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908" name="Google Shape;908;p78"/>
          <p:cNvCxnSpPr>
            <a:stCxn id="897" idx="2"/>
            <a:endCxn id="899" idx="0"/>
          </p:cNvCxnSpPr>
          <p:nvPr/>
        </p:nvCxnSpPr>
        <p:spPr>
          <a:xfrm flipH="1">
            <a:off x="2476500" y="3581400"/>
            <a:ext cx="3810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p78"/>
          <p:cNvCxnSpPr>
            <a:stCxn id="902" idx="2"/>
            <a:endCxn id="897" idx="0"/>
          </p:cNvCxnSpPr>
          <p:nvPr/>
        </p:nvCxnSpPr>
        <p:spPr>
          <a:xfrm flipH="1">
            <a:off x="2857500" y="2743200"/>
            <a:ext cx="685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78"/>
          <p:cNvCxnSpPr>
            <a:stCxn id="895" idx="2"/>
            <a:endCxn id="902" idx="0"/>
          </p:cNvCxnSpPr>
          <p:nvPr/>
        </p:nvCxnSpPr>
        <p:spPr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78"/>
          <p:cNvCxnSpPr>
            <a:stCxn id="903" idx="2"/>
            <a:endCxn id="907" idx="0"/>
          </p:cNvCxnSpPr>
          <p:nvPr/>
        </p:nvCxnSpPr>
        <p:spPr>
          <a:xfrm>
            <a:off x="4076700" y="3581400"/>
            <a:ext cx="3810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9"/>
          <p:cNvSpPr txBox="1"/>
          <p:nvPr/>
        </p:nvSpPr>
        <p:spPr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Now remove 53, unbalanced</a:t>
            </a:r>
            <a:endParaRPr/>
          </a:p>
        </p:txBody>
      </p:sp>
      <p:sp>
        <p:nvSpPr>
          <p:cNvPr id="917" name="Google Shape;917;p79"/>
          <p:cNvSpPr/>
          <p:nvPr/>
        </p:nvSpPr>
        <p:spPr>
          <a:xfrm>
            <a:off x="3962400" y="160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918" name="Google Shape;918;p79"/>
          <p:cNvSpPr/>
          <p:nvPr/>
        </p:nvSpPr>
        <p:spPr>
          <a:xfrm>
            <a:off x="4648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919" name="Google Shape;919;p79"/>
          <p:cNvSpPr/>
          <p:nvPr/>
        </p:nvSpPr>
        <p:spPr>
          <a:xfrm>
            <a:off x="2590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920" name="Google Shape;920;p79"/>
          <p:cNvCxnSpPr>
            <a:stCxn id="917" idx="2"/>
            <a:endCxn id="918" idx="0"/>
          </p:cNvCxnSpPr>
          <p:nvPr/>
        </p:nvCxnSpPr>
        <p:spPr>
          <a:xfrm>
            <a:off x="42291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79"/>
          <p:cNvSpPr/>
          <p:nvPr/>
        </p:nvSpPr>
        <p:spPr>
          <a:xfrm>
            <a:off x="2209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sp>
        <p:nvSpPr>
          <p:cNvPr id="922" name="Google Shape;922;p79"/>
          <p:cNvSpPr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/>
          </a:p>
        </p:txBody>
      </p:sp>
      <p:sp>
        <p:nvSpPr>
          <p:cNvPr id="923" name="Google Shape;923;p79"/>
          <p:cNvSpPr/>
          <p:nvPr/>
        </p:nvSpPr>
        <p:spPr>
          <a:xfrm>
            <a:off x="3810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cxnSp>
        <p:nvCxnSpPr>
          <p:cNvPr id="924" name="Google Shape;924;p79"/>
          <p:cNvCxnSpPr>
            <a:stCxn id="922" idx="2"/>
            <a:endCxn id="923" idx="0"/>
          </p:cNvCxnSpPr>
          <p:nvPr/>
        </p:nvCxnSpPr>
        <p:spPr>
          <a:xfrm>
            <a:off x="35433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5" name="Google Shape;925;p79"/>
          <p:cNvSpPr/>
          <p:nvPr/>
        </p:nvSpPr>
        <p:spPr>
          <a:xfrm>
            <a:off x="2971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926" name="Google Shape;926;p79"/>
          <p:cNvCxnSpPr>
            <a:stCxn id="919" idx="2"/>
            <a:endCxn id="925" idx="0"/>
          </p:cNvCxnSpPr>
          <p:nvPr/>
        </p:nvCxnSpPr>
        <p:spPr>
          <a:xfrm>
            <a:off x="2857500" y="3581400"/>
            <a:ext cx="3810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Google Shape;927;p79"/>
          <p:cNvSpPr/>
          <p:nvPr/>
        </p:nvSpPr>
        <p:spPr>
          <a:xfrm>
            <a:off x="41910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928" name="Google Shape;928;p79"/>
          <p:cNvCxnSpPr>
            <a:stCxn id="919" idx="2"/>
            <a:endCxn id="921" idx="0"/>
          </p:cNvCxnSpPr>
          <p:nvPr/>
        </p:nvCxnSpPr>
        <p:spPr>
          <a:xfrm flipH="1">
            <a:off x="2476500" y="3581400"/>
            <a:ext cx="3810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79"/>
          <p:cNvCxnSpPr>
            <a:stCxn id="922" idx="2"/>
            <a:endCxn id="919" idx="0"/>
          </p:cNvCxnSpPr>
          <p:nvPr/>
        </p:nvCxnSpPr>
        <p:spPr>
          <a:xfrm flipH="1">
            <a:off x="2857500" y="2743200"/>
            <a:ext cx="685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79"/>
          <p:cNvCxnSpPr>
            <a:stCxn id="917" idx="2"/>
            <a:endCxn id="922" idx="0"/>
          </p:cNvCxnSpPr>
          <p:nvPr/>
        </p:nvCxnSpPr>
        <p:spPr>
          <a:xfrm flipH="1">
            <a:off x="3543300" y="1981200"/>
            <a:ext cx="6858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79"/>
          <p:cNvCxnSpPr>
            <a:stCxn id="923" idx="2"/>
            <a:endCxn id="927" idx="0"/>
          </p:cNvCxnSpPr>
          <p:nvPr/>
        </p:nvCxnSpPr>
        <p:spPr>
          <a:xfrm>
            <a:off x="4076700" y="3581400"/>
            <a:ext cx="3810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2" name="Google Shape;932;p79"/>
          <p:cNvSpPr/>
          <p:nvPr/>
        </p:nvSpPr>
        <p:spPr>
          <a:xfrm>
            <a:off x="1905000" y="1219200"/>
            <a:ext cx="3581400" cy="4267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0"/>
          <p:cNvSpPr txBox="1"/>
          <p:nvPr/>
        </p:nvSpPr>
        <p:spPr>
          <a:xfrm>
            <a:off x="1066800" y="381000"/>
            <a:ext cx="71628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Balanced!    Remove 11</a:t>
            </a:r>
            <a:endParaRPr/>
          </a:p>
        </p:txBody>
      </p:sp>
      <p:sp>
        <p:nvSpPr>
          <p:cNvPr id="938" name="Google Shape;938;p80"/>
          <p:cNvSpPr/>
          <p:nvPr/>
        </p:nvSpPr>
        <p:spPr>
          <a:xfrm>
            <a:off x="5029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939" name="Google Shape;939;p80"/>
          <p:cNvSpPr/>
          <p:nvPr/>
        </p:nvSpPr>
        <p:spPr>
          <a:xfrm>
            <a:off x="55626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940" name="Google Shape;940;p80"/>
          <p:cNvSpPr/>
          <p:nvPr/>
        </p:nvSpPr>
        <p:spPr>
          <a:xfrm>
            <a:off x="30480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941" name="Google Shape;941;p80"/>
          <p:cNvCxnSpPr>
            <a:stCxn id="938" idx="2"/>
            <a:endCxn id="939" idx="0"/>
          </p:cNvCxnSpPr>
          <p:nvPr/>
        </p:nvCxnSpPr>
        <p:spPr>
          <a:xfrm>
            <a:off x="52959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2" name="Google Shape;942;p80"/>
          <p:cNvSpPr/>
          <p:nvPr/>
        </p:nvSpPr>
        <p:spPr>
          <a:xfrm>
            <a:off x="2590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sp>
        <p:nvSpPr>
          <p:cNvPr id="943" name="Google Shape;943;p80"/>
          <p:cNvSpPr/>
          <p:nvPr/>
        </p:nvSpPr>
        <p:spPr>
          <a:xfrm>
            <a:off x="3962400" y="1524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/>
          </a:p>
        </p:txBody>
      </p:sp>
      <p:sp>
        <p:nvSpPr>
          <p:cNvPr id="944" name="Google Shape;944;p80"/>
          <p:cNvSpPr/>
          <p:nvPr/>
        </p:nvSpPr>
        <p:spPr>
          <a:xfrm>
            <a:off x="4572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cxnSp>
        <p:nvCxnSpPr>
          <p:cNvPr id="945" name="Google Shape;945;p80"/>
          <p:cNvCxnSpPr>
            <a:stCxn id="943" idx="2"/>
            <a:endCxn id="938" idx="0"/>
          </p:cNvCxnSpPr>
          <p:nvPr/>
        </p:nvCxnSpPr>
        <p:spPr>
          <a:xfrm>
            <a:off x="4229100" y="1905000"/>
            <a:ext cx="1066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6" name="Google Shape;946;p80"/>
          <p:cNvSpPr/>
          <p:nvPr/>
        </p:nvSpPr>
        <p:spPr>
          <a:xfrm>
            <a:off x="35052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947" name="Google Shape;947;p80"/>
          <p:cNvCxnSpPr>
            <a:stCxn id="940" idx="2"/>
            <a:endCxn id="946" idx="0"/>
          </p:cNvCxnSpPr>
          <p:nvPr/>
        </p:nvCxnSpPr>
        <p:spPr>
          <a:xfrm>
            <a:off x="3314700" y="27432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8" name="Google Shape;948;p80"/>
          <p:cNvSpPr/>
          <p:nvPr/>
        </p:nvSpPr>
        <p:spPr>
          <a:xfrm>
            <a:off x="4876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949" name="Google Shape;949;p80"/>
          <p:cNvCxnSpPr>
            <a:stCxn id="940" idx="2"/>
            <a:endCxn id="942" idx="0"/>
          </p:cNvCxnSpPr>
          <p:nvPr/>
        </p:nvCxnSpPr>
        <p:spPr>
          <a:xfrm flipH="1">
            <a:off x="2857500" y="27432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" name="Google Shape;950;p80"/>
          <p:cNvCxnSpPr>
            <a:stCxn id="943" idx="2"/>
            <a:endCxn id="940" idx="0"/>
          </p:cNvCxnSpPr>
          <p:nvPr/>
        </p:nvCxnSpPr>
        <p:spPr>
          <a:xfrm flipH="1">
            <a:off x="3314700" y="1905000"/>
            <a:ext cx="914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1" name="Google Shape;951;p80"/>
          <p:cNvCxnSpPr>
            <a:stCxn id="944" idx="2"/>
            <a:endCxn id="948" idx="0"/>
          </p:cNvCxnSpPr>
          <p:nvPr/>
        </p:nvCxnSpPr>
        <p:spPr>
          <a:xfrm>
            <a:off x="4838700" y="3581400"/>
            <a:ext cx="304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2" name="Google Shape;952;p80"/>
          <p:cNvCxnSpPr>
            <a:stCxn id="938" idx="2"/>
            <a:endCxn id="944" idx="0"/>
          </p:cNvCxnSpPr>
          <p:nvPr/>
        </p:nvCxnSpPr>
        <p:spPr>
          <a:xfrm flipH="1">
            <a:off x="4838700" y="27432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1"/>
          <p:cNvSpPr txBox="1"/>
          <p:nvPr/>
        </p:nvSpPr>
        <p:spPr>
          <a:xfrm>
            <a:off x="1066800" y="381000"/>
            <a:ext cx="76962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Remove 11, replace it with the largest in its left branch</a:t>
            </a:r>
            <a:endParaRPr/>
          </a:p>
        </p:txBody>
      </p:sp>
      <p:sp>
        <p:nvSpPr>
          <p:cNvPr id="958" name="Google Shape;958;p81"/>
          <p:cNvSpPr/>
          <p:nvPr/>
        </p:nvSpPr>
        <p:spPr>
          <a:xfrm>
            <a:off x="5029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959" name="Google Shape;959;p81"/>
          <p:cNvSpPr/>
          <p:nvPr/>
        </p:nvSpPr>
        <p:spPr>
          <a:xfrm>
            <a:off x="55626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960" name="Google Shape;960;p81"/>
          <p:cNvSpPr/>
          <p:nvPr/>
        </p:nvSpPr>
        <p:spPr>
          <a:xfrm>
            <a:off x="30480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961" name="Google Shape;961;p81"/>
          <p:cNvCxnSpPr>
            <a:stCxn id="958" idx="2"/>
            <a:endCxn id="959" idx="0"/>
          </p:cNvCxnSpPr>
          <p:nvPr/>
        </p:nvCxnSpPr>
        <p:spPr>
          <a:xfrm>
            <a:off x="52959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2" name="Google Shape;962;p81"/>
          <p:cNvSpPr/>
          <p:nvPr/>
        </p:nvSpPr>
        <p:spPr>
          <a:xfrm>
            <a:off x="25908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sp>
        <p:nvSpPr>
          <p:cNvPr id="963" name="Google Shape;963;p81"/>
          <p:cNvSpPr/>
          <p:nvPr/>
        </p:nvSpPr>
        <p:spPr>
          <a:xfrm>
            <a:off x="3962400" y="1524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964" name="Google Shape;964;p81"/>
          <p:cNvSpPr/>
          <p:nvPr/>
        </p:nvSpPr>
        <p:spPr>
          <a:xfrm>
            <a:off x="4572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cxnSp>
        <p:nvCxnSpPr>
          <p:cNvPr id="965" name="Google Shape;965;p81"/>
          <p:cNvCxnSpPr>
            <a:stCxn id="963" idx="2"/>
            <a:endCxn id="958" idx="0"/>
          </p:cNvCxnSpPr>
          <p:nvPr/>
        </p:nvCxnSpPr>
        <p:spPr>
          <a:xfrm>
            <a:off x="4229100" y="1905000"/>
            <a:ext cx="1066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81"/>
          <p:cNvSpPr/>
          <p:nvPr/>
        </p:nvSpPr>
        <p:spPr>
          <a:xfrm>
            <a:off x="4876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967" name="Google Shape;967;p81"/>
          <p:cNvCxnSpPr>
            <a:stCxn id="960" idx="2"/>
            <a:endCxn id="962" idx="0"/>
          </p:cNvCxnSpPr>
          <p:nvPr/>
        </p:nvCxnSpPr>
        <p:spPr>
          <a:xfrm flipH="1">
            <a:off x="2857500" y="27432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81"/>
          <p:cNvCxnSpPr>
            <a:stCxn id="963" idx="2"/>
            <a:endCxn id="960" idx="0"/>
          </p:cNvCxnSpPr>
          <p:nvPr/>
        </p:nvCxnSpPr>
        <p:spPr>
          <a:xfrm flipH="1">
            <a:off x="3314700" y="1905000"/>
            <a:ext cx="914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9" name="Google Shape;969;p81"/>
          <p:cNvCxnSpPr>
            <a:stCxn id="964" idx="2"/>
            <a:endCxn id="966" idx="0"/>
          </p:cNvCxnSpPr>
          <p:nvPr/>
        </p:nvCxnSpPr>
        <p:spPr>
          <a:xfrm>
            <a:off x="4838700" y="3581400"/>
            <a:ext cx="304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0" name="Google Shape;970;p81"/>
          <p:cNvCxnSpPr>
            <a:stCxn id="958" idx="2"/>
            <a:endCxn id="964" idx="0"/>
          </p:cNvCxnSpPr>
          <p:nvPr/>
        </p:nvCxnSpPr>
        <p:spPr>
          <a:xfrm flipH="1">
            <a:off x="4838700" y="27432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2"/>
          <p:cNvSpPr txBox="1"/>
          <p:nvPr/>
        </p:nvSpPr>
        <p:spPr>
          <a:xfrm>
            <a:off x="1066800" y="381000"/>
            <a:ext cx="76962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Remove 8, unbalanced</a:t>
            </a:r>
            <a:endParaRPr/>
          </a:p>
        </p:txBody>
      </p:sp>
      <p:sp>
        <p:nvSpPr>
          <p:cNvPr id="976" name="Google Shape;976;p82"/>
          <p:cNvSpPr/>
          <p:nvPr/>
        </p:nvSpPr>
        <p:spPr>
          <a:xfrm>
            <a:off x="50292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977" name="Google Shape;977;p82"/>
          <p:cNvSpPr/>
          <p:nvPr/>
        </p:nvSpPr>
        <p:spPr>
          <a:xfrm>
            <a:off x="55626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978" name="Google Shape;978;p82"/>
          <p:cNvSpPr/>
          <p:nvPr/>
        </p:nvSpPr>
        <p:spPr>
          <a:xfrm>
            <a:off x="30480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cxnSp>
        <p:nvCxnSpPr>
          <p:cNvPr id="979" name="Google Shape;979;p82"/>
          <p:cNvCxnSpPr>
            <a:stCxn id="976" idx="2"/>
            <a:endCxn id="977" idx="0"/>
          </p:cNvCxnSpPr>
          <p:nvPr/>
        </p:nvCxnSpPr>
        <p:spPr>
          <a:xfrm>
            <a:off x="5295900" y="27432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82"/>
          <p:cNvSpPr/>
          <p:nvPr/>
        </p:nvSpPr>
        <p:spPr>
          <a:xfrm>
            <a:off x="3962400" y="1524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sp>
        <p:nvSpPr>
          <p:cNvPr id="981" name="Google Shape;981;p82"/>
          <p:cNvSpPr/>
          <p:nvPr/>
        </p:nvSpPr>
        <p:spPr>
          <a:xfrm>
            <a:off x="45720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cxnSp>
        <p:nvCxnSpPr>
          <p:cNvPr id="982" name="Google Shape;982;p82"/>
          <p:cNvCxnSpPr>
            <a:stCxn id="980" idx="2"/>
            <a:endCxn id="976" idx="0"/>
          </p:cNvCxnSpPr>
          <p:nvPr/>
        </p:nvCxnSpPr>
        <p:spPr>
          <a:xfrm>
            <a:off x="4229100" y="1905000"/>
            <a:ext cx="1066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82"/>
          <p:cNvSpPr/>
          <p:nvPr/>
        </p:nvSpPr>
        <p:spPr>
          <a:xfrm>
            <a:off x="48768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984" name="Google Shape;984;p82"/>
          <p:cNvCxnSpPr>
            <a:stCxn id="980" idx="2"/>
            <a:endCxn id="978" idx="0"/>
          </p:cNvCxnSpPr>
          <p:nvPr/>
        </p:nvCxnSpPr>
        <p:spPr>
          <a:xfrm flipH="1">
            <a:off x="3314700" y="1905000"/>
            <a:ext cx="914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82"/>
          <p:cNvCxnSpPr>
            <a:stCxn id="981" idx="2"/>
            <a:endCxn id="983" idx="0"/>
          </p:cNvCxnSpPr>
          <p:nvPr/>
        </p:nvCxnSpPr>
        <p:spPr>
          <a:xfrm>
            <a:off x="4838700" y="3581400"/>
            <a:ext cx="304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6" name="Google Shape;986;p82"/>
          <p:cNvCxnSpPr>
            <a:stCxn id="976" idx="2"/>
            <a:endCxn id="981" idx="0"/>
          </p:cNvCxnSpPr>
          <p:nvPr/>
        </p:nvCxnSpPr>
        <p:spPr>
          <a:xfrm flipH="1">
            <a:off x="4838700" y="2743200"/>
            <a:ext cx="4572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7" name="Google Shape;987;p82"/>
          <p:cNvSpPr/>
          <p:nvPr/>
        </p:nvSpPr>
        <p:spPr>
          <a:xfrm>
            <a:off x="2743200" y="990600"/>
            <a:ext cx="3581400" cy="4267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3"/>
          <p:cNvSpPr txBox="1"/>
          <p:nvPr/>
        </p:nvSpPr>
        <p:spPr>
          <a:xfrm>
            <a:off x="1066800" y="381000"/>
            <a:ext cx="76962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Remove 8, unbalanced</a:t>
            </a:r>
            <a:endParaRPr/>
          </a:p>
        </p:txBody>
      </p:sp>
      <p:sp>
        <p:nvSpPr>
          <p:cNvPr id="993" name="Google Shape;993;p83"/>
          <p:cNvSpPr/>
          <p:nvPr/>
        </p:nvSpPr>
        <p:spPr>
          <a:xfrm>
            <a:off x="5486400" y="3200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994" name="Google Shape;994;p83"/>
          <p:cNvSpPr/>
          <p:nvPr/>
        </p:nvSpPr>
        <p:spPr>
          <a:xfrm>
            <a:off x="6096000" y="4114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995" name="Google Shape;995;p83"/>
          <p:cNvSpPr/>
          <p:nvPr/>
        </p:nvSpPr>
        <p:spPr>
          <a:xfrm>
            <a:off x="30480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sp>
        <p:nvSpPr>
          <p:cNvPr id="996" name="Google Shape;996;p83"/>
          <p:cNvSpPr/>
          <p:nvPr/>
        </p:nvSpPr>
        <p:spPr>
          <a:xfrm>
            <a:off x="3962400" y="1524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sp>
        <p:nvSpPr>
          <p:cNvPr id="997" name="Google Shape;997;p83"/>
          <p:cNvSpPr/>
          <p:nvPr/>
        </p:nvSpPr>
        <p:spPr>
          <a:xfrm>
            <a:off x="4876800" y="2362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sp>
        <p:nvSpPr>
          <p:cNvPr id="998" name="Google Shape;998;p83"/>
          <p:cNvSpPr/>
          <p:nvPr/>
        </p:nvSpPr>
        <p:spPr>
          <a:xfrm>
            <a:off x="5029200" y="4114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999" name="Google Shape;999;p83"/>
          <p:cNvCxnSpPr>
            <a:stCxn id="996" idx="2"/>
            <a:endCxn id="995" idx="0"/>
          </p:cNvCxnSpPr>
          <p:nvPr/>
        </p:nvCxnSpPr>
        <p:spPr>
          <a:xfrm flipH="1">
            <a:off x="3314700" y="1905000"/>
            <a:ext cx="914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0" name="Google Shape;1000;p83"/>
          <p:cNvCxnSpPr>
            <a:stCxn id="996" idx="2"/>
            <a:endCxn id="997" idx="0"/>
          </p:cNvCxnSpPr>
          <p:nvPr/>
        </p:nvCxnSpPr>
        <p:spPr>
          <a:xfrm>
            <a:off x="4229100" y="1905000"/>
            <a:ext cx="914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83"/>
          <p:cNvCxnSpPr>
            <a:stCxn id="997" idx="2"/>
            <a:endCxn id="993" idx="0"/>
          </p:cNvCxnSpPr>
          <p:nvPr/>
        </p:nvCxnSpPr>
        <p:spPr>
          <a:xfrm>
            <a:off x="5143500" y="2743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2" name="Google Shape;1002;p83"/>
          <p:cNvCxnSpPr>
            <a:stCxn id="993" idx="2"/>
            <a:endCxn id="998" idx="0"/>
          </p:cNvCxnSpPr>
          <p:nvPr/>
        </p:nvCxnSpPr>
        <p:spPr>
          <a:xfrm flipH="1">
            <a:off x="5295900" y="3581400"/>
            <a:ext cx="4572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3" name="Google Shape;1003;p83"/>
          <p:cNvCxnSpPr>
            <a:stCxn id="993" idx="2"/>
            <a:endCxn id="994" idx="0"/>
          </p:cNvCxnSpPr>
          <p:nvPr/>
        </p:nvCxnSpPr>
        <p:spPr>
          <a:xfrm>
            <a:off x="5753100" y="3581400"/>
            <a:ext cx="6096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4" name="Google Shape;1004;p83"/>
          <p:cNvSpPr/>
          <p:nvPr/>
        </p:nvSpPr>
        <p:spPr>
          <a:xfrm>
            <a:off x="3124200" y="1219200"/>
            <a:ext cx="3581400" cy="4267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84"/>
          <p:cNvSpPr txBox="1"/>
          <p:nvPr/>
        </p:nvSpPr>
        <p:spPr>
          <a:xfrm>
            <a:off x="1066800" y="381000"/>
            <a:ext cx="7696200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AVL Tree Example:</a:t>
            </a:r>
            <a:endParaRPr/>
          </a:p>
          <a:p>
            <a:pPr marL="0" marR="0" lvl="0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Balanced!!</a:t>
            </a:r>
            <a:endParaRPr/>
          </a:p>
        </p:txBody>
      </p:sp>
      <p:sp>
        <p:nvSpPr>
          <p:cNvPr id="1010" name="Google Shape;1010;p84"/>
          <p:cNvSpPr/>
          <p:nvPr/>
        </p:nvSpPr>
        <p:spPr>
          <a:xfrm>
            <a:off x="4343400" y="2209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/>
          </a:p>
        </p:txBody>
      </p:sp>
      <p:sp>
        <p:nvSpPr>
          <p:cNvPr id="1011" name="Google Shape;1011;p84"/>
          <p:cNvSpPr/>
          <p:nvPr/>
        </p:nvSpPr>
        <p:spPr>
          <a:xfrm>
            <a:off x="4953000" y="3124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/>
          </a:p>
        </p:txBody>
      </p:sp>
      <p:sp>
        <p:nvSpPr>
          <p:cNvPr id="1012" name="Google Shape;1012;p84"/>
          <p:cNvSpPr/>
          <p:nvPr/>
        </p:nvSpPr>
        <p:spPr>
          <a:xfrm>
            <a:off x="2438400" y="3048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sp>
        <p:nvSpPr>
          <p:cNvPr id="1013" name="Google Shape;1013;p84"/>
          <p:cNvSpPr/>
          <p:nvPr/>
        </p:nvSpPr>
        <p:spPr>
          <a:xfrm>
            <a:off x="3048000" y="2209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sp>
        <p:nvSpPr>
          <p:cNvPr id="1014" name="Google Shape;1014;p84"/>
          <p:cNvSpPr/>
          <p:nvPr/>
        </p:nvSpPr>
        <p:spPr>
          <a:xfrm>
            <a:off x="3733800" y="1371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sp>
        <p:nvSpPr>
          <p:cNvPr id="1015" name="Google Shape;1015;p84"/>
          <p:cNvSpPr/>
          <p:nvPr/>
        </p:nvSpPr>
        <p:spPr>
          <a:xfrm>
            <a:off x="3886200" y="3124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1016" name="Google Shape;1016;p84"/>
          <p:cNvCxnSpPr>
            <a:stCxn id="1013" idx="2"/>
            <a:endCxn id="1012" idx="0"/>
          </p:cNvCxnSpPr>
          <p:nvPr/>
        </p:nvCxnSpPr>
        <p:spPr>
          <a:xfrm flipH="1">
            <a:off x="2705100" y="25908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84"/>
          <p:cNvCxnSpPr>
            <a:stCxn id="1014" idx="2"/>
            <a:endCxn id="1010" idx="0"/>
          </p:cNvCxnSpPr>
          <p:nvPr/>
        </p:nvCxnSpPr>
        <p:spPr>
          <a:xfrm>
            <a:off x="4000500" y="17526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84"/>
          <p:cNvCxnSpPr>
            <a:stCxn id="1010" idx="2"/>
            <a:endCxn id="1015" idx="0"/>
          </p:cNvCxnSpPr>
          <p:nvPr/>
        </p:nvCxnSpPr>
        <p:spPr>
          <a:xfrm flipH="1">
            <a:off x="4152900" y="2590800"/>
            <a:ext cx="4572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84"/>
          <p:cNvCxnSpPr>
            <a:stCxn id="1010" idx="2"/>
            <a:endCxn id="1011" idx="0"/>
          </p:cNvCxnSpPr>
          <p:nvPr/>
        </p:nvCxnSpPr>
        <p:spPr>
          <a:xfrm>
            <a:off x="4610100" y="2590800"/>
            <a:ext cx="6096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84"/>
          <p:cNvCxnSpPr>
            <a:stCxn id="1014" idx="2"/>
            <a:endCxn id="1013" idx="0"/>
          </p:cNvCxnSpPr>
          <p:nvPr/>
        </p:nvCxnSpPr>
        <p:spPr>
          <a:xfrm flipH="1">
            <a:off x="3314700" y="1752600"/>
            <a:ext cx="6858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7</a:t>
            </a:fld>
            <a:endParaRPr sz="1190"/>
          </a:p>
        </p:txBody>
      </p:sp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9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In Class Exercises</a:t>
            </a:r>
            <a:endParaRPr/>
          </a:p>
        </p:txBody>
      </p:sp>
      <p:sp>
        <p:nvSpPr>
          <p:cNvPr id="1026" name="Google Shape;1026;p85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Build an AVL tree with the following values:</a:t>
            </a:r>
            <a:endParaRPr/>
          </a:p>
          <a:p>
            <a:pPr marL="640080" lvl="1" indent="-274320" algn="l" rtl="0">
              <a:spcBef>
                <a:spcPts val="550"/>
              </a:spcBef>
              <a:spcAft>
                <a:spcPts val="0"/>
              </a:spcAft>
              <a:buSzPts val="1820"/>
              <a:buFont typeface="Twentieth Century"/>
              <a:buNone/>
            </a:pPr>
            <a:r>
              <a:rPr lang="en-US"/>
              <a:t>15, 20, 24, 10, 13, 7, 30, 36, 25</a:t>
            </a:r>
            <a:endParaRPr/>
          </a:p>
          <a:p>
            <a:pPr marL="640080" lvl="1" indent="-158750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6"/>
          <p:cNvSpPr/>
          <p:nvPr/>
        </p:nvSpPr>
        <p:spPr>
          <a:xfrm>
            <a:off x="1447800" y="838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sp>
        <p:nvSpPr>
          <p:cNvPr id="1032" name="Google Shape;1032;p86"/>
          <p:cNvSpPr/>
          <p:nvPr/>
        </p:nvSpPr>
        <p:spPr>
          <a:xfrm>
            <a:off x="762000" y="0"/>
            <a:ext cx="7467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15, 20, 24, 10, 13, 7, 30, 36, 25</a:t>
            </a:r>
            <a:endParaRPr/>
          </a:p>
        </p:txBody>
      </p:sp>
      <p:sp>
        <p:nvSpPr>
          <p:cNvPr id="1033" name="Google Shape;1033;p86"/>
          <p:cNvSpPr/>
          <p:nvPr/>
        </p:nvSpPr>
        <p:spPr>
          <a:xfrm>
            <a:off x="2057400" y="1524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034" name="Google Shape;1034;p86"/>
          <p:cNvCxnSpPr>
            <a:stCxn id="1031" idx="2"/>
            <a:endCxn id="1033" idx="0"/>
          </p:cNvCxnSpPr>
          <p:nvPr/>
        </p:nvCxnSpPr>
        <p:spPr>
          <a:xfrm>
            <a:off x="1714500" y="12192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86"/>
          <p:cNvSpPr/>
          <p:nvPr/>
        </p:nvSpPr>
        <p:spPr>
          <a:xfrm>
            <a:off x="2667000" y="2209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r>
            <a:endParaRPr/>
          </a:p>
        </p:txBody>
      </p:sp>
      <p:cxnSp>
        <p:nvCxnSpPr>
          <p:cNvPr id="1036" name="Google Shape;1036;p86"/>
          <p:cNvCxnSpPr>
            <a:stCxn id="1033" idx="2"/>
            <a:endCxn id="1035" idx="0"/>
          </p:cNvCxnSpPr>
          <p:nvPr/>
        </p:nvCxnSpPr>
        <p:spPr>
          <a:xfrm>
            <a:off x="2324100" y="19050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7" name="Google Shape;1037;p86"/>
          <p:cNvSpPr/>
          <p:nvPr/>
        </p:nvSpPr>
        <p:spPr>
          <a:xfrm>
            <a:off x="5943600" y="1143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sp>
        <p:nvSpPr>
          <p:cNvPr id="1038" name="Google Shape;1038;p86"/>
          <p:cNvSpPr/>
          <p:nvPr/>
        </p:nvSpPr>
        <p:spPr>
          <a:xfrm>
            <a:off x="6553200" y="304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039" name="Google Shape;1039;p86"/>
          <p:cNvCxnSpPr>
            <a:stCxn id="1037" idx="0"/>
            <a:endCxn id="1038" idx="2"/>
          </p:cNvCxnSpPr>
          <p:nvPr/>
        </p:nvCxnSpPr>
        <p:spPr>
          <a:xfrm rot="10800000" flipH="1">
            <a:off x="6210300" y="6858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86"/>
          <p:cNvSpPr/>
          <p:nvPr/>
        </p:nvSpPr>
        <p:spPr>
          <a:xfrm>
            <a:off x="7162800" y="1143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r>
            <a:endParaRPr/>
          </a:p>
        </p:txBody>
      </p:sp>
      <p:cxnSp>
        <p:nvCxnSpPr>
          <p:cNvPr id="1041" name="Google Shape;1041;p86"/>
          <p:cNvCxnSpPr>
            <a:stCxn id="1038" idx="2"/>
            <a:endCxn id="1040" idx="0"/>
          </p:cNvCxnSpPr>
          <p:nvPr/>
        </p:nvCxnSpPr>
        <p:spPr>
          <a:xfrm>
            <a:off x="6819900" y="6858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2" name="Google Shape;1042;p86"/>
          <p:cNvSpPr/>
          <p:nvPr/>
        </p:nvSpPr>
        <p:spPr>
          <a:xfrm>
            <a:off x="3429000" y="1371600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43" name="Google Shape;1043;p86"/>
          <p:cNvSpPr/>
          <p:nvPr/>
        </p:nvSpPr>
        <p:spPr>
          <a:xfrm>
            <a:off x="5334000" y="1905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cxnSp>
        <p:nvCxnSpPr>
          <p:cNvPr id="1044" name="Google Shape;1044;p86"/>
          <p:cNvCxnSpPr>
            <a:stCxn id="1037" idx="2"/>
            <a:endCxn id="1043" idx="0"/>
          </p:cNvCxnSpPr>
          <p:nvPr/>
        </p:nvCxnSpPr>
        <p:spPr>
          <a:xfrm flipH="1">
            <a:off x="5600700" y="1524000"/>
            <a:ext cx="6096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1045;p86"/>
          <p:cNvSpPr/>
          <p:nvPr/>
        </p:nvSpPr>
        <p:spPr>
          <a:xfrm>
            <a:off x="5943600" y="2743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1046" name="Google Shape;1046;p86"/>
          <p:cNvCxnSpPr>
            <a:stCxn id="1043" idx="2"/>
            <a:endCxn id="1045" idx="0"/>
          </p:cNvCxnSpPr>
          <p:nvPr/>
        </p:nvCxnSpPr>
        <p:spPr>
          <a:xfrm>
            <a:off x="5600700" y="22860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86"/>
          <p:cNvSpPr/>
          <p:nvPr/>
        </p:nvSpPr>
        <p:spPr>
          <a:xfrm>
            <a:off x="7315200" y="2590800"/>
            <a:ext cx="457200" cy="762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48" name="Google Shape;1048;p86"/>
          <p:cNvSpPr/>
          <p:nvPr/>
        </p:nvSpPr>
        <p:spPr>
          <a:xfrm>
            <a:off x="5943600" y="4419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sp>
        <p:nvSpPr>
          <p:cNvPr id="1049" name="Google Shape;1049;p86"/>
          <p:cNvSpPr/>
          <p:nvPr/>
        </p:nvSpPr>
        <p:spPr>
          <a:xfrm>
            <a:off x="6553200" y="3581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050" name="Google Shape;1050;p86"/>
          <p:cNvCxnSpPr>
            <a:stCxn id="1048" idx="0"/>
            <a:endCxn id="1049" idx="2"/>
          </p:cNvCxnSpPr>
          <p:nvPr/>
        </p:nvCxnSpPr>
        <p:spPr>
          <a:xfrm rot="10800000" flipH="1">
            <a:off x="6210300" y="39624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1" name="Google Shape;1051;p86"/>
          <p:cNvSpPr/>
          <p:nvPr/>
        </p:nvSpPr>
        <p:spPr>
          <a:xfrm>
            <a:off x="7162800" y="4419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r>
            <a:endParaRPr/>
          </a:p>
        </p:txBody>
      </p:sp>
      <p:cxnSp>
        <p:nvCxnSpPr>
          <p:cNvPr id="1052" name="Google Shape;1052;p86"/>
          <p:cNvCxnSpPr>
            <a:stCxn id="1049" idx="2"/>
            <a:endCxn id="1051" idx="0"/>
          </p:cNvCxnSpPr>
          <p:nvPr/>
        </p:nvCxnSpPr>
        <p:spPr>
          <a:xfrm>
            <a:off x="6819900" y="39624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3" name="Google Shape;1053;p86"/>
          <p:cNvSpPr/>
          <p:nvPr/>
        </p:nvSpPr>
        <p:spPr>
          <a:xfrm>
            <a:off x="5334000" y="5181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cxnSp>
        <p:nvCxnSpPr>
          <p:cNvPr id="1054" name="Google Shape;1054;p86"/>
          <p:cNvCxnSpPr>
            <a:stCxn id="1048" idx="2"/>
            <a:endCxn id="1053" idx="0"/>
          </p:cNvCxnSpPr>
          <p:nvPr/>
        </p:nvCxnSpPr>
        <p:spPr>
          <a:xfrm flipH="1">
            <a:off x="5600700" y="4800600"/>
            <a:ext cx="6096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5" name="Google Shape;1055;p86"/>
          <p:cNvSpPr/>
          <p:nvPr/>
        </p:nvSpPr>
        <p:spPr>
          <a:xfrm>
            <a:off x="4800600" y="6019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cxnSp>
        <p:nvCxnSpPr>
          <p:cNvPr id="1056" name="Google Shape;1056;p86"/>
          <p:cNvCxnSpPr>
            <a:stCxn id="1053" idx="2"/>
            <a:endCxn id="1055" idx="0"/>
          </p:cNvCxnSpPr>
          <p:nvPr/>
        </p:nvCxnSpPr>
        <p:spPr>
          <a:xfrm flipH="1">
            <a:off x="5067300" y="5562600"/>
            <a:ext cx="5334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7" name="Google Shape;1057;p86"/>
          <p:cNvSpPr/>
          <p:nvPr/>
        </p:nvSpPr>
        <p:spPr>
          <a:xfrm>
            <a:off x="1600200" y="4419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sp>
        <p:nvSpPr>
          <p:cNvPr id="1058" name="Google Shape;1058;p86"/>
          <p:cNvSpPr/>
          <p:nvPr/>
        </p:nvSpPr>
        <p:spPr>
          <a:xfrm>
            <a:off x="2209800" y="3581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059" name="Google Shape;1059;p86"/>
          <p:cNvCxnSpPr>
            <a:stCxn id="1057" idx="0"/>
            <a:endCxn id="1058" idx="2"/>
          </p:cNvCxnSpPr>
          <p:nvPr/>
        </p:nvCxnSpPr>
        <p:spPr>
          <a:xfrm rot="10800000" flipH="1">
            <a:off x="1866900" y="39624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0" name="Google Shape;1060;p86"/>
          <p:cNvSpPr/>
          <p:nvPr/>
        </p:nvSpPr>
        <p:spPr>
          <a:xfrm>
            <a:off x="2819400" y="4419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r>
            <a:endParaRPr/>
          </a:p>
        </p:txBody>
      </p:sp>
      <p:cxnSp>
        <p:nvCxnSpPr>
          <p:cNvPr id="1061" name="Google Shape;1061;p86"/>
          <p:cNvCxnSpPr>
            <a:stCxn id="1058" idx="2"/>
            <a:endCxn id="1060" idx="0"/>
          </p:cNvCxnSpPr>
          <p:nvPr/>
        </p:nvCxnSpPr>
        <p:spPr>
          <a:xfrm>
            <a:off x="2476500" y="39624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2" name="Google Shape;1062;p86"/>
          <p:cNvSpPr/>
          <p:nvPr/>
        </p:nvSpPr>
        <p:spPr>
          <a:xfrm>
            <a:off x="2057400" y="5181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cxnSp>
        <p:nvCxnSpPr>
          <p:cNvPr id="1063" name="Google Shape;1063;p86"/>
          <p:cNvCxnSpPr>
            <a:stCxn id="1057" idx="2"/>
            <a:endCxn id="1062" idx="0"/>
          </p:cNvCxnSpPr>
          <p:nvPr/>
        </p:nvCxnSpPr>
        <p:spPr>
          <a:xfrm>
            <a:off x="1866900" y="4800600"/>
            <a:ext cx="4572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4" name="Google Shape;1064;p86"/>
          <p:cNvSpPr/>
          <p:nvPr/>
        </p:nvSpPr>
        <p:spPr>
          <a:xfrm>
            <a:off x="1143000" y="5181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cxnSp>
        <p:nvCxnSpPr>
          <p:cNvPr id="1065" name="Google Shape;1065;p86"/>
          <p:cNvCxnSpPr>
            <a:stCxn id="1057" idx="2"/>
            <a:endCxn id="1064" idx="0"/>
          </p:cNvCxnSpPr>
          <p:nvPr/>
        </p:nvCxnSpPr>
        <p:spPr>
          <a:xfrm flipH="1">
            <a:off x="1409700" y="4800600"/>
            <a:ext cx="4572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6" name="Google Shape;1066;p86"/>
          <p:cNvSpPr/>
          <p:nvPr/>
        </p:nvSpPr>
        <p:spPr>
          <a:xfrm>
            <a:off x="4191000" y="4267200"/>
            <a:ext cx="914400" cy="381000"/>
          </a:xfrm>
          <a:prstGeom prst="lef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87"/>
          <p:cNvSpPr/>
          <p:nvPr/>
        </p:nvSpPr>
        <p:spPr>
          <a:xfrm>
            <a:off x="1143000" y="1295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sp>
        <p:nvSpPr>
          <p:cNvPr id="1072" name="Google Shape;1072;p87"/>
          <p:cNvSpPr/>
          <p:nvPr/>
        </p:nvSpPr>
        <p:spPr>
          <a:xfrm>
            <a:off x="1752600" y="457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073" name="Google Shape;1073;p87"/>
          <p:cNvCxnSpPr>
            <a:stCxn id="1071" idx="0"/>
            <a:endCxn id="1072" idx="2"/>
          </p:cNvCxnSpPr>
          <p:nvPr/>
        </p:nvCxnSpPr>
        <p:spPr>
          <a:xfrm rot="10800000" flipH="1">
            <a:off x="1409700" y="838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4" name="Google Shape;1074;p87"/>
          <p:cNvSpPr/>
          <p:nvPr/>
        </p:nvSpPr>
        <p:spPr>
          <a:xfrm>
            <a:off x="2362200" y="1295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r>
            <a:endParaRPr/>
          </a:p>
        </p:txBody>
      </p:sp>
      <p:cxnSp>
        <p:nvCxnSpPr>
          <p:cNvPr id="1075" name="Google Shape;1075;p87"/>
          <p:cNvCxnSpPr>
            <a:stCxn id="1072" idx="2"/>
            <a:endCxn id="1074" idx="0"/>
          </p:cNvCxnSpPr>
          <p:nvPr/>
        </p:nvCxnSpPr>
        <p:spPr>
          <a:xfrm>
            <a:off x="2019300" y="838200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6" name="Google Shape;1076;p87"/>
          <p:cNvSpPr/>
          <p:nvPr/>
        </p:nvSpPr>
        <p:spPr>
          <a:xfrm>
            <a:off x="1600200" y="2057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cxnSp>
        <p:nvCxnSpPr>
          <p:cNvPr id="1077" name="Google Shape;1077;p87"/>
          <p:cNvCxnSpPr>
            <a:stCxn id="1071" idx="2"/>
            <a:endCxn id="1076" idx="0"/>
          </p:cNvCxnSpPr>
          <p:nvPr/>
        </p:nvCxnSpPr>
        <p:spPr>
          <a:xfrm>
            <a:off x="1409700" y="1676400"/>
            <a:ext cx="4572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87"/>
          <p:cNvSpPr/>
          <p:nvPr/>
        </p:nvSpPr>
        <p:spPr>
          <a:xfrm>
            <a:off x="685800" y="2057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cxnSp>
        <p:nvCxnSpPr>
          <p:cNvPr id="1079" name="Google Shape;1079;p87"/>
          <p:cNvCxnSpPr>
            <a:stCxn id="1071" idx="2"/>
            <a:endCxn id="1078" idx="0"/>
          </p:cNvCxnSpPr>
          <p:nvPr/>
        </p:nvCxnSpPr>
        <p:spPr>
          <a:xfrm flipH="1">
            <a:off x="952500" y="1676400"/>
            <a:ext cx="4572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0" name="Google Shape;1080;p87"/>
          <p:cNvSpPr/>
          <p:nvPr/>
        </p:nvSpPr>
        <p:spPr>
          <a:xfrm>
            <a:off x="762000" y="0"/>
            <a:ext cx="7467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15, 20, 24, 10, 13, 7, 30, 36, 25</a:t>
            </a:r>
            <a:endParaRPr/>
          </a:p>
        </p:txBody>
      </p:sp>
      <p:sp>
        <p:nvSpPr>
          <p:cNvPr id="1081" name="Google Shape;1081;p87"/>
          <p:cNvSpPr/>
          <p:nvPr/>
        </p:nvSpPr>
        <p:spPr>
          <a:xfrm>
            <a:off x="152400" y="2819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1082" name="Google Shape;1082;p87"/>
          <p:cNvCxnSpPr>
            <a:stCxn id="1078" idx="2"/>
            <a:endCxn id="1081" idx="0"/>
          </p:cNvCxnSpPr>
          <p:nvPr/>
        </p:nvCxnSpPr>
        <p:spPr>
          <a:xfrm flipH="1">
            <a:off x="419100" y="2438400"/>
            <a:ext cx="5334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3" name="Google Shape;1083;p87"/>
          <p:cNvSpPr/>
          <p:nvPr/>
        </p:nvSpPr>
        <p:spPr>
          <a:xfrm>
            <a:off x="3429000" y="1371600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84" name="Google Shape;1084;p87"/>
          <p:cNvSpPr/>
          <p:nvPr/>
        </p:nvSpPr>
        <p:spPr>
          <a:xfrm>
            <a:off x="5715000" y="762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sp>
        <p:nvSpPr>
          <p:cNvPr id="1085" name="Google Shape;1085;p87"/>
          <p:cNvSpPr/>
          <p:nvPr/>
        </p:nvSpPr>
        <p:spPr>
          <a:xfrm>
            <a:off x="6400800" y="1371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086" name="Google Shape;1086;p87"/>
          <p:cNvCxnSpPr>
            <a:stCxn id="1084" idx="2"/>
            <a:endCxn id="1085" idx="0"/>
          </p:cNvCxnSpPr>
          <p:nvPr/>
        </p:nvCxnSpPr>
        <p:spPr>
          <a:xfrm>
            <a:off x="5981700" y="1143000"/>
            <a:ext cx="685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7" name="Google Shape;1087;p87"/>
          <p:cNvSpPr/>
          <p:nvPr/>
        </p:nvSpPr>
        <p:spPr>
          <a:xfrm>
            <a:off x="7010400" y="2057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r>
            <a:endParaRPr/>
          </a:p>
        </p:txBody>
      </p:sp>
      <p:cxnSp>
        <p:nvCxnSpPr>
          <p:cNvPr id="1088" name="Google Shape;1088;p87"/>
          <p:cNvCxnSpPr>
            <a:stCxn id="1085" idx="2"/>
            <a:endCxn id="1087" idx="0"/>
          </p:cNvCxnSpPr>
          <p:nvPr/>
        </p:nvCxnSpPr>
        <p:spPr>
          <a:xfrm>
            <a:off x="6667500" y="17526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87"/>
          <p:cNvSpPr/>
          <p:nvPr/>
        </p:nvSpPr>
        <p:spPr>
          <a:xfrm>
            <a:off x="5867400" y="2057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cxnSp>
        <p:nvCxnSpPr>
          <p:cNvPr id="1090" name="Google Shape;1090;p87"/>
          <p:cNvCxnSpPr>
            <a:stCxn id="1084" idx="2"/>
            <a:endCxn id="1091" idx="0"/>
          </p:cNvCxnSpPr>
          <p:nvPr/>
        </p:nvCxnSpPr>
        <p:spPr>
          <a:xfrm flipH="1">
            <a:off x="5372100" y="1143000"/>
            <a:ext cx="609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1" name="Google Shape;1091;p87"/>
          <p:cNvSpPr/>
          <p:nvPr/>
        </p:nvSpPr>
        <p:spPr>
          <a:xfrm>
            <a:off x="5105400" y="1371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cxnSp>
        <p:nvCxnSpPr>
          <p:cNvPr id="1092" name="Google Shape;1092;p87"/>
          <p:cNvCxnSpPr>
            <a:stCxn id="1085" idx="2"/>
            <a:endCxn id="1089" idx="0"/>
          </p:cNvCxnSpPr>
          <p:nvPr/>
        </p:nvCxnSpPr>
        <p:spPr>
          <a:xfrm flipH="1">
            <a:off x="6134100" y="17526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3" name="Google Shape;1093;p87"/>
          <p:cNvSpPr/>
          <p:nvPr/>
        </p:nvSpPr>
        <p:spPr>
          <a:xfrm>
            <a:off x="4495800" y="2057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1094" name="Google Shape;1094;p87"/>
          <p:cNvCxnSpPr>
            <a:stCxn id="1091" idx="2"/>
            <a:endCxn id="1093" idx="0"/>
          </p:cNvCxnSpPr>
          <p:nvPr/>
        </p:nvCxnSpPr>
        <p:spPr>
          <a:xfrm flipH="1">
            <a:off x="4762500" y="17526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5" name="Google Shape;1095;p87"/>
          <p:cNvSpPr/>
          <p:nvPr/>
        </p:nvSpPr>
        <p:spPr>
          <a:xfrm>
            <a:off x="7543800" y="2743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</a:t>
            </a:r>
            <a:endParaRPr/>
          </a:p>
        </p:txBody>
      </p:sp>
      <p:cxnSp>
        <p:nvCxnSpPr>
          <p:cNvPr id="1096" name="Google Shape;1096;p87"/>
          <p:cNvCxnSpPr>
            <a:stCxn id="1087" idx="2"/>
            <a:endCxn id="1095" idx="0"/>
          </p:cNvCxnSpPr>
          <p:nvPr/>
        </p:nvCxnSpPr>
        <p:spPr>
          <a:xfrm>
            <a:off x="7277100" y="24384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7" name="Google Shape;1097;p87"/>
          <p:cNvSpPr/>
          <p:nvPr/>
        </p:nvSpPr>
        <p:spPr>
          <a:xfrm>
            <a:off x="8077200" y="3429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36</a:t>
            </a:r>
            <a:endParaRPr/>
          </a:p>
        </p:txBody>
      </p:sp>
      <p:cxnSp>
        <p:nvCxnSpPr>
          <p:cNvPr id="1098" name="Google Shape;1098;p87"/>
          <p:cNvCxnSpPr>
            <a:stCxn id="1095" idx="2"/>
            <a:endCxn id="1097" idx="0"/>
          </p:cNvCxnSpPr>
          <p:nvPr/>
        </p:nvCxnSpPr>
        <p:spPr>
          <a:xfrm>
            <a:off x="7810500" y="31242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9" name="Google Shape;1099;p87"/>
          <p:cNvSpPr/>
          <p:nvPr/>
        </p:nvSpPr>
        <p:spPr>
          <a:xfrm>
            <a:off x="3505200" y="3429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sp>
        <p:nvSpPr>
          <p:cNvPr id="1100" name="Google Shape;1100;p87"/>
          <p:cNvSpPr/>
          <p:nvPr/>
        </p:nvSpPr>
        <p:spPr>
          <a:xfrm>
            <a:off x="41910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101" name="Google Shape;1101;p87"/>
          <p:cNvCxnSpPr>
            <a:stCxn id="1099" idx="2"/>
            <a:endCxn id="1100" idx="0"/>
          </p:cNvCxnSpPr>
          <p:nvPr/>
        </p:nvCxnSpPr>
        <p:spPr>
          <a:xfrm>
            <a:off x="3771900" y="3810000"/>
            <a:ext cx="685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2" name="Google Shape;1102;p87"/>
          <p:cNvSpPr/>
          <p:nvPr/>
        </p:nvSpPr>
        <p:spPr>
          <a:xfrm>
            <a:off x="4800600" y="4724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</a:t>
            </a:r>
            <a:endParaRPr/>
          </a:p>
        </p:txBody>
      </p:sp>
      <p:cxnSp>
        <p:nvCxnSpPr>
          <p:cNvPr id="1103" name="Google Shape;1103;p87"/>
          <p:cNvCxnSpPr>
            <a:stCxn id="1100" idx="2"/>
            <a:endCxn id="1102" idx="0"/>
          </p:cNvCxnSpPr>
          <p:nvPr/>
        </p:nvCxnSpPr>
        <p:spPr>
          <a:xfrm>
            <a:off x="4457700" y="44196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4" name="Google Shape;1104;p87"/>
          <p:cNvSpPr/>
          <p:nvPr/>
        </p:nvSpPr>
        <p:spPr>
          <a:xfrm>
            <a:off x="3657600" y="4724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cxnSp>
        <p:nvCxnSpPr>
          <p:cNvPr id="1105" name="Google Shape;1105;p87"/>
          <p:cNvCxnSpPr>
            <a:stCxn id="1099" idx="2"/>
            <a:endCxn id="1106" idx="0"/>
          </p:cNvCxnSpPr>
          <p:nvPr/>
        </p:nvCxnSpPr>
        <p:spPr>
          <a:xfrm flipH="1">
            <a:off x="3162300" y="3810000"/>
            <a:ext cx="609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6" name="Google Shape;1106;p87"/>
          <p:cNvSpPr/>
          <p:nvPr/>
        </p:nvSpPr>
        <p:spPr>
          <a:xfrm>
            <a:off x="28956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cxnSp>
        <p:nvCxnSpPr>
          <p:cNvPr id="1107" name="Google Shape;1107;p87"/>
          <p:cNvCxnSpPr>
            <a:stCxn id="1100" idx="2"/>
            <a:endCxn id="1104" idx="0"/>
          </p:cNvCxnSpPr>
          <p:nvPr/>
        </p:nvCxnSpPr>
        <p:spPr>
          <a:xfrm flipH="1">
            <a:off x="3924300" y="44196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8" name="Google Shape;1108;p87"/>
          <p:cNvSpPr/>
          <p:nvPr/>
        </p:nvSpPr>
        <p:spPr>
          <a:xfrm>
            <a:off x="2286000" y="4724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1109" name="Google Shape;1109;p87"/>
          <p:cNvCxnSpPr>
            <a:stCxn id="1106" idx="2"/>
            <a:endCxn id="1108" idx="0"/>
          </p:cNvCxnSpPr>
          <p:nvPr/>
        </p:nvCxnSpPr>
        <p:spPr>
          <a:xfrm flipH="1">
            <a:off x="2552700" y="44196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0" name="Google Shape;1110;p87"/>
          <p:cNvSpPr/>
          <p:nvPr/>
        </p:nvSpPr>
        <p:spPr>
          <a:xfrm>
            <a:off x="5334000" y="541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36</a:t>
            </a:r>
            <a:endParaRPr/>
          </a:p>
        </p:txBody>
      </p:sp>
      <p:cxnSp>
        <p:nvCxnSpPr>
          <p:cNvPr id="1111" name="Google Shape;1111;p87"/>
          <p:cNvCxnSpPr>
            <a:stCxn id="1102" idx="2"/>
            <a:endCxn id="1110" idx="0"/>
          </p:cNvCxnSpPr>
          <p:nvPr/>
        </p:nvCxnSpPr>
        <p:spPr>
          <a:xfrm>
            <a:off x="5067300" y="51054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2" name="Google Shape;1112;p87"/>
          <p:cNvSpPr/>
          <p:nvPr/>
        </p:nvSpPr>
        <p:spPr>
          <a:xfrm>
            <a:off x="4419600" y="541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r>
            <a:endParaRPr/>
          </a:p>
        </p:txBody>
      </p:sp>
      <p:cxnSp>
        <p:nvCxnSpPr>
          <p:cNvPr id="1113" name="Google Shape;1113;p87"/>
          <p:cNvCxnSpPr>
            <a:stCxn id="1102" idx="2"/>
            <a:endCxn id="1112" idx="0"/>
          </p:cNvCxnSpPr>
          <p:nvPr/>
        </p:nvCxnSpPr>
        <p:spPr>
          <a:xfrm flipH="1">
            <a:off x="4686300" y="5105400"/>
            <a:ext cx="381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87"/>
          <p:cNvSpPr/>
          <p:nvPr/>
        </p:nvSpPr>
        <p:spPr>
          <a:xfrm>
            <a:off x="5410200" y="3124200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8"/>
          <p:cNvSpPr/>
          <p:nvPr/>
        </p:nvSpPr>
        <p:spPr>
          <a:xfrm>
            <a:off x="1447800" y="609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sp>
        <p:nvSpPr>
          <p:cNvPr id="1120" name="Google Shape;1120;p88"/>
          <p:cNvSpPr/>
          <p:nvPr/>
        </p:nvSpPr>
        <p:spPr>
          <a:xfrm>
            <a:off x="2133600" y="1219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121" name="Google Shape;1121;p88"/>
          <p:cNvCxnSpPr>
            <a:stCxn id="1119" idx="2"/>
            <a:endCxn id="1120" idx="0"/>
          </p:cNvCxnSpPr>
          <p:nvPr/>
        </p:nvCxnSpPr>
        <p:spPr>
          <a:xfrm>
            <a:off x="1714500" y="990600"/>
            <a:ext cx="685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2" name="Google Shape;1122;p88"/>
          <p:cNvSpPr/>
          <p:nvPr/>
        </p:nvSpPr>
        <p:spPr>
          <a:xfrm>
            <a:off x="2743200" y="1905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</a:t>
            </a:r>
            <a:endParaRPr/>
          </a:p>
        </p:txBody>
      </p:sp>
      <p:cxnSp>
        <p:nvCxnSpPr>
          <p:cNvPr id="1123" name="Google Shape;1123;p88"/>
          <p:cNvCxnSpPr>
            <a:stCxn id="1120" idx="2"/>
            <a:endCxn id="1122" idx="0"/>
          </p:cNvCxnSpPr>
          <p:nvPr/>
        </p:nvCxnSpPr>
        <p:spPr>
          <a:xfrm>
            <a:off x="2400300" y="16002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88"/>
          <p:cNvSpPr/>
          <p:nvPr/>
        </p:nvSpPr>
        <p:spPr>
          <a:xfrm>
            <a:off x="1600200" y="1905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cxnSp>
        <p:nvCxnSpPr>
          <p:cNvPr id="1125" name="Google Shape;1125;p88"/>
          <p:cNvCxnSpPr>
            <a:stCxn id="1119" idx="2"/>
            <a:endCxn id="1126" idx="0"/>
          </p:cNvCxnSpPr>
          <p:nvPr/>
        </p:nvCxnSpPr>
        <p:spPr>
          <a:xfrm flipH="1">
            <a:off x="1104900" y="990600"/>
            <a:ext cx="609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6" name="Google Shape;1126;p88"/>
          <p:cNvSpPr/>
          <p:nvPr/>
        </p:nvSpPr>
        <p:spPr>
          <a:xfrm>
            <a:off x="838200" y="1219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cxnSp>
        <p:nvCxnSpPr>
          <p:cNvPr id="1127" name="Google Shape;1127;p88"/>
          <p:cNvCxnSpPr>
            <a:stCxn id="1120" idx="2"/>
            <a:endCxn id="1124" idx="0"/>
          </p:cNvCxnSpPr>
          <p:nvPr/>
        </p:nvCxnSpPr>
        <p:spPr>
          <a:xfrm flipH="1">
            <a:off x="1866900" y="16002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88"/>
          <p:cNvSpPr/>
          <p:nvPr/>
        </p:nvSpPr>
        <p:spPr>
          <a:xfrm>
            <a:off x="228600" y="1905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1129" name="Google Shape;1129;p88"/>
          <p:cNvCxnSpPr>
            <a:stCxn id="1126" idx="2"/>
            <a:endCxn id="1128" idx="0"/>
          </p:cNvCxnSpPr>
          <p:nvPr/>
        </p:nvCxnSpPr>
        <p:spPr>
          <a:xfrm flipH="1">
            <a:off x="495300" y="16002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0" name="Google Shape;1130;p88"/>
          <p:cNvSpPr/>
          <p:nvPr/>
        </p:nvSpPr>
        <p:spPr>
          <a:xfrm>
            <a:off x="3276600" y="2590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36</a:t>
            </a:r>
            <a:endParaRPr/>
          </a:p>
        </p:txBody>
      </p:sp>
      <p:cxnSp>
        <p:nvCxnSpPr>
          <p:cNvPr id="1131" name="Google Shape;1131;p88"/>
          <p:cNvCxnSpPr>
            <a:stCxn id="1122" idx="2"/>
            <a:endCxn id="1130" idx="0"/>
          </p:cNvCxnSpPr>
          <p:nvPr/>
        </p:nvCxnSpPr>
        <p:spPr>
          <a:xfrm>
            <a:off x="3009900" y="22860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2" name="Google Shape;1132;p88"/>
          <p:cNvSpPr/>
          <p:nvPr/>
        </p:nvSpPr>
        <p:spPr>
          <a:xfrm>
            <a:off x="2362200" y="2590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r>
            <a:endParaRPr/>
          </a:p>
        </p:txBody>
      </p:sp>
      <p:cxnSp>
        <p:nvCxnSpPr>
          <p:cNvPr id="1133" name="Google Shape;1133;p88"/>
          <p:cNvCxnSpPr>
            <a:stCxn id="1122" idx="2"/>
            <a:endCxn id="1132" idx="0"/>
          </p:cNvCxnSpPr>
          <p:nvPr/>
        </p:nvCxnSpPr>
        <p:spPr>
          <a:xfrm flipH="1">
            <a:off x="2628900" y="2286000"/>
            <a:ext cx="381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4" name="Google Shape;1134;p88"/>
          <p:cNvSpPr/>
          <p:nvPr/>
        </p:nvSpPr>
        <p:spPr>
          <a:xfrm>
            <a:off x="762000" y="0"/>
            <a:ext cx="7467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15, 20, 24, 10, 13, 7, 30, 36, 25</a:t>
            </a:r>
            <a:endParaRPr/>
          </a:p>
        </p:txBody>
      </p:sp>
      <p:sp>
        <p:nvSpPr>
          <p:cNvPr id="1135" name="Google Shape;1135;p88"/>
          <p:cNvSpPr/>
          <p:nvPr/>
        </p:nvSpPr>
        <p:spPr>
          <a:xfrm>
            <a:off x="2743200" y="3352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</a:t>
            </a:r>
            <a:endParaRPr/>
          </a:p>
        </p:txBody>
      </p:sp>
      <p:cxnSp>
        <p:nvCxnSpPr>
          <p:cNvPr id="1136" name="Google Shape;1136;p88"/>
          <p:cNvCxnSpPr>
            <a:stCxn id="1132" idx="2"/>
            <a:endCxn id="1135" idx="0"/>
          </p:cNvCxnSpPr>
          <p:nvPr/>
        </p:nvCxnSpPr>
        <p:spPr>
          <a:xfrm>
            <a:off x="2628900" y="2971800"/>
            <a:ext cx="3810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7" name="Google Shape;1137;p88"/>
          <p:cNvSpPr/>
          <p:nvPr/>
        </p:nvSpPr>
        <p:spPr>
          <a:xfrm>
            <a:off x="3429000" y="1371600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38" name="Google Shape;1138;p88"/>
          <p:cNvSpPr/>
          <p:nvPr/>
        </p:nvSpPr>
        <p:spPr>
          <a:xfrm>
            <a:off x="5791200" y="609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sp>
        <p:nvSpPr>
          <p:cNvPr id="1139" name="Google Shape;1139;p88"/>
          <p:cNvSpPr/>
          <p:nvPr/>
        </p:nvSpPr>
        <p:spPr>
          <a:xfrm>
            <a:off x="6477000" y="1219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140" name="Google Shape;1140;p88"/>
          <p:cNvCxnSpPr>
            <a:stCxn id="1138" idx="2"/>
            <a:endCxn id="1139" idx="0"/>
          </p:cNvCxnSpPr>
          <p:nvPr/>
        </p:nvCxnSpPr>
        <p:spPr>
          <a:xfrm>
            <a:off x="6057900" y="990600"/>
            <a:ext cx="685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1" name="Google Shape;1141;p88"/>
          <p:cNvSpPr/>
          <p:nvPr/>
        </p:nvSpPr>
        <p:spPr>
          <a:xfrm>
            <a:off x="7620000" y="2590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</a:t>
            </a:r>
            <a:endParaRPr/>
          </a:p>
        </p:txBody>
      </p:sp>
      <p:sp>
        <p:nvSpPr>
          <p:cNvPr id="1142" name="Google Shape;1142;p88"/>
          <p:cNvSpPr/>
          <p:nvPr/>
        </p:nvSpPr>
        <p:spPr>
          <a:xfrm>
            <a:off x="5943600" y="1905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cxnSp>
        <p:nvCxnSpPr>
          <p:cNvPr id="1143" name="Google Shape;1143;p88"/>
          <p:cNvCxnSpPr>
            <a:stCxn id="1138" idx="2"/>
            <a:endCxn id="1144" idx="0"/>
          </p:cNvCxnSpPr>
          <p:nvPr/>
        </p:nvCxnSpPr>
        <p:spPr>
          <a:xfrm flipH="1">
            <a:off x="5448300" y="990600"/>
            <a:ext cx="609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88"/>
          <p:cNvSpPr/>
          <p:nvPr/>
        </p:nvSpPr>
        <p:spPr>
          <a:xfrm>
            <a:off x="5181600" y="1219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cxnSp>
        <p:nvCxnSpPr>
          <p:cNvPr id="1145" name="Google Shape;1145;p88"/>
          <p:cNvCxnSpPr>
            <a:stCxn id="1139" idx="2"/>
            <a:endCxn id="1142" idx="0"/>
          </p:cNvCxnSpPr>
          <p:nvPr/>
        </p:nvCxnSpPr>
        <p:spPr>
          <a:xfrm flipH="1">
            <a:off x="6210300" y="16002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6" name="Google Shape;1146;p88"/>
          <p:cNvSpPr/>
          <p:nvPr/>
        </p:nvSpPr>
        <p:spPr>
          <a:xfrm>
            <a:off x="4572000" y="1905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1147" name="Google Shape;1147;p88"/>
          <p:cNvCxnSpPr>
            <a:stCxn id="1144" idx="2"/>
            <a:endCxn id="1146" idx="0"/>
          </p:cNvCxnSpPr>
          <p:nvPr/>
        </p:nvCxnSpPr>
        <p:spPr>
          <a:xfrm flipH="1">
            <a:off x="4838700" y="16002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8" name="Google Shape;1148;p88"/>
          <p:cNvSpPr/>
          <p:nvPr/>
        </p:nvSpPr>
        <p:spPr>
          <a:xfrm>
            <a:off x="8153400" y="3352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36</a:t>
            </a:r>
            <a:endParaRPr/>
          </a:p>
        </p:txBody>
      </p:sp>
      <p:sp>
        <p:nvSpPr>
          <p:cNvPr id="1149" name="Google Shape;1149;p88"/>
          <p:cNvSpPr/>
          <p:nvPr/>
        </p:nvSpPr>
        <p:spPr>
          <a:xfrm>
            <a:off x="7010400" y="1905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r>
            <a:endParaRPr/>
          </a:p>
        </p:txBody>
      </p:sp>
      <p:sp>
        <p:nvSpPr>
          <p:cNvPr id="1150" name="Google Shape;1150;p88"/>
          <p:cNvSpPr/>
          <p:nvPr/>
        </p:nvSpPr>
        <p:spPr>
          <a:xfrm>
            <a:off x="7086600" y="3352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</a:t>
            </a:r>
            <a:endParaRPr/>
          </a:p>
        </p:txBody>
      </p:sp>
      <p:cxnSp>
        <p:nvCxnSpPr>
          <p:cNvPr id="1151" name="Google Shape;1151;p88"/>
          <p:cNvCxnSpPr>
            <a:stCxn id="1149" idx="2"/>
            <a:endCxn id="1141" idx="0"/>
          </p:cNvCxnSpPr>
          <p:nvPr/>
        </p:nvCxnSpPr>
        <p:spPr>
          <a:xfrm>
            <a:off x="7277100" y="22860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88"/>
          <p:cNvCxnSpPr>
            <a:stCxn id="1139" idx="2"/>
            <a:endCxn id="1149" idx="0"/>
          </p:cNvCxnSpPr>
          <p:nvPr/>
        </p:nvCxnSpPr>
        <p:spPr>
          <a:xfrm>
            <a:off x="6743700" y="16002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88"/>
          <p:cNvCxnSpPr>
            <a:stCxn id="1141" idx="2"/>
            <a:endCxn id="1150" idx="0"/>
          </p:cNvCxnSpPr>
          <p:nvPr/>
        </p:nvCxnSpPr>
        <p:spPr>
          <a:xfrm flipH="1">
            <a:off x="7353300" y="2971800"/>
            <a:ext cx="5334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88"/>
          <p:cNvCxnSpPr>
            <a:stCxn id="1141" idx="2"/>
            <a:endCxn id="1148" idx="0"/>
          </p:cNvCxnSpPr>
          <p:nvPr/>
        </p:nvCxnSpPr>
        <p:spPr>
          <a:xfrm>
            <a:off x="7886700" y="2971800"/>
            <a:ext cx="53340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88"/>
          <p:cNvSpPr/>
          <p:nvPr/>
        </p:nvSpPr>
        <p:spPr>
          <a:xfrm>
            <a:off x="4648200" y="3429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sp>
        <p:nvSpPr>
          <p:cNvPr id="1156" name="Google Shape;1156;p88"/>
          <p:cNvSpPr/>
          <p:nvPr/>
        </p:nvSpPr>
        <p:spPr>
          <a:xfrm>
            <a:off x="53340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r>
            <a:endParaRPr/>
          </a:p>
        </p:txBody>
      </p:sp>
      <p:cxnSp>
        <p:nvCxnSpPr>
          <p:cNvPr id="1157" name="Google Shape;1157;p88"/>
          <p:cNvCxnSpPr>
            <a:stCxn id="1155" idx="2"/>
            <a:endCxn id="1156" idx="0"/>
          </p:cNvCxnSpPr>
          <p:nvPr/>
        </p:nvCxnSpPr>
        <p:spPr>
          <a:xfrm>
            <a:off x="4914900" y="3810000"/>
            <a:ext cx="685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8" name="Google Shape;1158;p88"/>
          <p:cNvSpPr/>
          <p:nvPr/>
        </p:nvSpPr>
        <p:spPr>
          <a:xfrm>
            <a:off x="6477000" y="541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36</a:t>
            </a:r>
            <a:endParaRPr/>
          </a:p>
        </p:txBody>
      </p:sp>
      <p:sp>
        <p:nvSpPr>
          <p:cNvPr id="1159" name="Google Shape;1159;p88"/>
          <p:cNvSpPr/>
          <p:nvPr/>
        </p:nvSpPr>
        <p:spPr>
          <a:xfrm>
            <a:off x="4800600" y="4724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160" name="Google Shape;1160;p88"/>
          <p:cNvCxnSpPr>
            <a:stCxn id="1155" idx="2"/>
            <a:endCxn id="1161" idx="0"/>
          </p:cNvCxnSpPr>
          <p:nvPr/>
        </p:nvCxnSpPr>
        <p:spPr>
          <a:xfrm flipH="1">
            <a:off x="4305300" y="3810000"/>
            <a:ext cx="609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88"/>
          <p:cNvSpPr/>
          <p:nvPr/>
        </p:nvSpPr>
        <p:spPr>
          <a:xfrm>
            <a:off x="4038600" y="4038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cxnSp>
        <p:nvCxnSpPr>
          <p:cNvPr id="1162" name="Google Shape;1162;p88"/>
          <p:cNvCxnSpPr>
            <a:stCxn id="1156" idx="2"/>
            <a:endCxn id="1159" idx="0"/>
          </p:cNvCxnSpPr>
          <p:nvPr/>
        </p:nvCxnSpPr>
        <p:spPr>
          <a:xfrm flipH="1">
            <a:off x="5067300" y="44196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3" name="Google Shape;1163;p88"/>
          <p:cNvSpPr/>
          <p:nvPr/>
        </p:nvSpPr>
        <p:spPr>
          <a:xfrm>
            <a:off x="3429000" y="4724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1164" name="Google Shape;1164;p88"/>
          <p:cNvCxnSpPr>
            <a:stCxn id="1161" idx="2"/>
            <a:endCxn id="1163" idx="0"/>
          </p:cNvCxnSpPr>
          <p:nvPr/>
        </p:nvCxnSpPr>
        <p:spPr>
          <a:xfrm flipH="1">
            <a:off x="3695700" y="44196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5" name="Google Shape;1165;p88"/>
          <p:cNvSpPr/>
          <p:nvPr/>
        </p:nvSpPr>
        <p:spPr>
          <a:xfrm>
            <a:off x="5562600" y="541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</a:t>
            </a:r>
            <a:endParaRPr/>
          </a:p>
        </p:txBody>
      </p:sp>
      <p:sp>
        <p:nvSpPr>
          <p:cNvPr id="1166" name="Google Shape;1166;p88"/>
          <p:cNvSpPr/>
          <p:nvPr/>
        </p:nvSpPr>
        <p:spPr>
          <a:xfrm>
            <a:off x="5867400" y="4724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</a:t>
            </a:r>
            <a:endParaRPr/>
          </a:p>
        </p:txBody>
      </p:sp>
      <p:sp>
        <p:nvSpPr>
          <p:cNvPr id="1167" name="Google Shape;1167;p88"/>
          <p:cNvSpPr/>
          <p:nvPr/>
        </p:nvSpPr>
        <p:spPr>
          <a:xfrm>
            <a:off x="4419600" y="541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cxnSp>
        <p:nvCxnSpPr>
          <p:cNvPr id="1168" name="Google Shape;1168;p88"/>
          <p:cNvCxnSpPr>
            <a:stCxn id="1166" idx="2"/>
            <a:endCxn id="1158" idx="0"/>
          </p:cNvCxnSpPr>
          <p:nvPr/>
        </p:nvCxnSpPr>
        <p:spPr>
          <a:xfrm>
            <a:off x="6134100" y="51054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88"/>
          <p:cNvCxnSpPr>
            <a:stCxn id="1156" idx="2"/>
            <a:endCxn id="1166" idx="0"/>
          </p:cNvCxnSpPr>
          <p:nvPr/>
        </p:nvCxnSpPr>
        <p:spPr>
          <a:xfrm>
            <a:off x="5600700" y="44196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88"/>
          <p:cNvCxnSpPr>
            <a:stCxn id="1159" idx="2"/>
            <a:endCxn id="1167" idx="0"/>
          </p:cNvCxnSpPr>
          <p:nvPr/>
        </p:nvCxnSpPr>
        <p:spPr>
          <a:xfrm flipH="1">
            <a:off x="4686300" y="5105400"/>
            <a:ext cx="381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88"/>
          <p:cNvCxnSpPr>
            <a:stCxn id="1166" idx="2"/>
            <a:endCxn id="1165" idx="0"/>
          </p:cNvCxnSpPr>
          <p:nvPr/>
        </p:nvCxnSpPr>
        <p:spPr>
          <a:xfrm flipH="1">
            <a:off x="5829300" y="5105400"/>
            <a:ext cx="304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" name="Google Shape;1172;p88"/>
          <p:cNvSpPr/>
          <p:nvPr/>
        </p:nvSpPr>
        <p:spPr>
          <a:xfrm>
            <a:off x="5715000" y="2895600"/>
            <a:ext cx="304800" cy="762000"/>
          </a:xfrm>
          <a:prstGeom prst="down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9"/>
          <p:cNvSpPr/>
          <p:nvPr/>
        </p:nvSpPr>
        <p:spPr>
          <a:xfrm>
            <a:off x="762000" y="0"/>
            <a:ext cx="7467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Remove 24 and 20 from the AVL tree.</a:t>
            </a:r>
            <a:endParaRPr/>
          </a:p>
        </p:txBody>
      </p:sp>
      <p:sp>
        <p:nvSpPr>
          <p:cNvPr id="1178" name="Google Shape;1178;p89"/>
          <p:cNvSpPr/>
          <p:nvPr/>
        </p:nvSpPr>
        <p:spPr>
          <a:xfrm>
            <a:off x="1752600" y="838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sp>
        <p:nvSpPr>
          <p:cNvPr id="1179" name="Google Shape;1179;p89"/>
          <p:cNvSpPr/>
          <p:nvPr/>
        </p:nvSpPr>
        <p:spPr>
          <a:xfrm>
            <a:off x="2438400" y="1447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r>
            <a:endParaRPr/>
          </a:p>
        </p:txBody>
      </p:sp>
      <p:cxnSp>
        <p:nvCxnSpPr>
          <p:cNvPr id="1180" name="Google Shape;1180;p89"/>
          <p:cNvCxnSpPr>
            <a:stCxn id="1178" idx="2"/>
            <a:endCxn id="1179" idx="0"/>
          </p:cNvCxnSpPr>
          <p:nvPr/>
        </p:nvCxnSpPr>
        <p:spPr>
          <a:xfrm>
            <a:off x="2019300" y="1219200"/>
            <a:ext cx="685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89"/>
          <p:cNvSpPr/>
          <p:nvPr/>
        </p:nvSpPr>
        <p:spPr>
          <a:xfrm>
            <a:off x="3352800" y="2819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36</a:t>
            </a:r>
            <a:endParaRPr/>
          </a:p>
        </p:txBody>
      </p:sp>
      <p:sp>
        <p:nvSpPr>
          <p:cNvPr id="1182" name="Google Shape;1182;p89"/>
          <p:cNvSpPr/>
          <p:nvPr/>
        </p:nvSpPr>
        <p:spPr>
          <a:xfrm>
            <a:off x="1905000" y="2133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183" name="Google Shape;1183;p89"/>
          <p:cNvCxnSpPr>
            <a:stCxn id="1178" idx="2"/>
            <a:endCxn id="1184" idx="0"/>
          </p:cNvCxnSpPr>
          <p:nvPr/>
        </p:nvCxnSpPr>
        <p:spPr>
          <a:xfrm flipH="1">
            <a:off x="1409700" y="1219200"/>
            <a:ext cx="609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4" name="Google Shape;1184;p89"/>
          <p:cNvSpPr/>
          <p:nvPr/>
        </p:nvSpPr>
        <p:spPr>
          <a:xfrm>
            <a:off x="1143000" y="1447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cxnSp>
        <p:nvCxnSpPr>
          <p:cNvPr id="1185" name="Google Shape;1185;p89"/>
          <p:cNvCxnSpPr>
            <a:stCxn id="1179" idx="2"/>
            <a:endCxn id="1182" idx="0"/>
          </p:cNvCxnSpPr>
          <p:nvPr/>
        </p:nvCxnSpPr>
        <p:spPr>
          <a:xfrm flipH="1">
            <a:off x="2171700" y="18288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89"/>
          <p:cNvSpPr/>
          <p:nvPr/>
        </p:nvSpPr>
        <p:spPr>
          <a:xfrm>
            <a:off x="533400" y="2133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1187" name="Google Shape;1187;p89"/>
          <p:cNvCxnSpPr>
            <a:stCxn id="1184" idx="2"/>
            <a:endCxn id="1186" idx="0"/>
          </p:cNvCxnSpPr>
          <p:nvPr/>
        </p:nvCxnSpPr>
        <p:spPr>
          <a:xfrm flipH="1">
            <a:off x="800100" y="18288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8" name="Google Shape;1188;p89"/>
          <p:cNvSpPr/>
          <p:nvPr/>
        </p:nvSpPr>
        <p:spPr>
          <a:xfrm>
            <a:off x="2667000" y="2819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</a:t>
            </a:r>
            <a:endParaRPr/>
          </a:p>
        </p:txBody>
      </p:sp>
      <p:sp>
        <p:nvSpPr>
          <p:cNvPr id="1189" name="Google Shape;1189;p89"/>
          <p:cNvSpPr/>
          <p:nvPr/>
        </p:nvSpPr>
        <p:spPr>
          <a:xfrm>
            <a:off x="2971800" y="2133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</a:t>
            </a:r>
            <a:endParaRPr/>
          </a:p>
        </p:txBody>
      </p:sp>
      <p:sp>
        <p:nvSpPr>
          <p:cNvPr id="1190" name="Google Shape;1190;p89"/>
          <p:cNvSpPr/>
          <p:nvPr/>
        </p:nvSpPr>
        <p:spPr>
          <a:xfrm>
            <a:off x="1524000" y="2819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cxnSp>
        <p:nvCxnSpPr>
          <p:cNvPr id="1191" name="Google Shape;1191;p89"/>
          <p:cNvCxnSpPr>
            <a:stCxn id="1189" idx="2"/>
            <a:endCxn id="1181" idx="0"/>
          </p:cNvCxnSpPr>
          <p:nvPr/>
        </p:nvCxnSpPr>
        <p:spPr>
          <a:xfrm>
            <a:off x="3238500" y="2514600"/>
            <a:ext cx="381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2" name="Google Shape;1192;p89"/>
          <p:cNvCxnSpPr>
            <a:stCxn id="1179" idx="2"/>
            <a:endCxn id="1189" idx="0"/>
          </p:cNvCxnSpPr>
          <p:nvPr/>
        </p:nvCxnSpPr>
        <p:spPr>
          <a:xfrm>
            <a:off x="2705100" y="18288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89"/>
          <p:cNvCxnSpPr>
            <a:stCxn id="1182" idx="2"/>
            <a:endCxn id="1190" idx="0"/>
          </p:cNvCxnSpPr>
          <p:nvPr/>
        </p:nvCxnSpPr>
        <p:spPr>
          <a:xfrm flipH="1">
            <a:off x="1790700" y="2514600"/>
            <a:ext cx="381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p89"/>
          <p:cNvCxnSpPr>
            <a:stCxn id="1189" idx="2"/>
            <a:endCxn id="1188" idx="0"/>
          </p:cNvCxnSpPr>
          <p:nvPr/>
        </p:nvCxnSpPr>
        <p:spPr>
          <a:xfrm flipH="1">
            <a:off x="2933700" y="2514600"/>
            <a:ext cx="304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89"/>
          <p:cNvSpPr/>
          <p:nvPr/>
        </p:nvSpPr>
        <p:spPr>
          <a:xfrm>
            <a:off x="6400800" y="838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sp>
        <p:nvSpPr>
          <p:cNvPr id="1196" name="Google Shape;1196;p89"/>
          <p:cNvSpPr/>
          <p:nvPr/>
        </p:nvSpPr>
        <p:spPr>
          <a:xfrm>
            <a:off x="7010400" y="1447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r>
            <a:endParaRPr/>
          </a:p>
        </p:txBody>
      </p:sp>
      <p:cxnSp>
        <p:nvCxnSpPr>
          <p:cNvPr id="1197" name="Google Shape;1197;p89"/>
          <p:cNvCxnSpPr>
            <a:stCxn id="1195" idx="2"/>
            <a:endCxn id="1196" idx="0"/>
          </p:cNvCxnSpPr>
          <p:nvPr/>
        </p:nvCxnSpPr>
        <p:spPr>
          <a:xfrm>
            <a:off x="6667500" y="1219200"/>
            <a:ext cx="609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8" name="Google Shape;1198;p89"/>
          <p:cNvSpPr/>
          <p:nvPr/>
        </p:nvSpPr>
        <p:spPr>
          <a:xfrm>
            <a:off x="7924800" y="2819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36</a:t>
            </a:r>
            <a:endParaRPr/>
          </a:p>
        </p:txBody>
      </p:sp>
      <p:sp>
        <p:nvSpPr>
          <p:cNvPr id="1199" name="Google Shape;1199;p89"/>
          <p:cNvSpPr/>
          <p:nvPr/>
        </p:nvSpPr>
        <p:spPr>
          <a:xfrm>
            <a:off x="6477000" y="2133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cxnSp>
        <p:nvCxnSpPr>
          <p:cNvPr id="1200" name="Google Shape;1200;p89"/>
          <p:cNvCxnSpPr>
            <a:stCxn id="1195" idx="2"/>
            <a:endCxn id="1201" idx="0"/>
          </p:cNvCxnSpPr>
          <p:nvPr/>
        </p:nvCxnSpPr>
        <p:spPr>
          <a:xfrm flipH="1">
            <a:off x="5981700" y="1219200"/>
            <a:ext cx="685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89"/>
          <p:cNvSpPr/>
          <p:nvPr/>
        </p:nvSpPr>
        <p:spPr>
          <a:xfrm>
            <a:off x="5715000" y="1447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cxnSp>
        <p:nvCxnSpPr>
          <p:cNvPr id="1202" name="Google Shape;1202;p89"/>
          <p:cNvCxnSpPr>
            <a:stCxn id="1196" idx="2"/>
            <a:endCxn id="1199" idx="0"/>
          </p:cNvCxnSpPr>
          <p:nvPr/>
        </p:nvCxnSpPr>
        <p:spPr>
          <a:xfrm flipH="1">
            <a:off x="6743700" y="18288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3" name="Google Shape;1203;p89"/>
          <p:cNvSpPr/>
          <p:nvPr/>
        </p:nvSpPr>
        <p:spPr>
          <a:xfrm>
            <a:off x="5105400" y="2133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1204" name="Google Shape;1204;p89"/>
          <p:cNvCxnSpPr>
            <a:stCxn id="1201" idx="2"/>
            <a:endCxn id="1203" idx="0"/>
          </p:cNvCxnSpPr>
          <p:nvPr/>
        </p:nvCxnSpPr>
        <p:spPr>
          <a:xfrm flipH="1">
            <a:off x="5372100" y="18288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5" name="Google Shape;1205;p89"/>
          <p:cNvSpPr/>
          <p:nvPr/>
        </p:nvSpPr>
        <p:spPr>
          <a:xfrm>
            <a:off x="7239000" y="2819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</a:t>
            </a:r>
            <a:endParaRPr/>
          </a:p>
        </p:txBody>
      </p:sp>
      <p:sp>
        <p:nvSpPr>
          <p:cNvPr id="1206" name="Google Shape;1206;p89"/>
          <p:cNvSpPr/>
          <p:nvPr/>
        </p:nvSpPr>
        <p:spPr>
          <a:xfrm>
            <a:off x="7543800" y="21336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</a:t>
            </a:r>
            <a:endParaRPr/>
          </a:p>
        </p:txBody>
      </p:sp>
      <p:cxnSp>
        <p:nvCxnSpPr>
          <p:cNvPr id="1207" name="Google Shape;1207;p89"/>
          <p:cNvCxnSpPr>
            <a:stCxn id="1206" idx="2"/>
            <a:endCxn id="1198" idx="0"/>
          </p:cNvCxnSpPr>
          <p:nvPr/>
        </p:nvCxnSpPr>
        <p:spPr>
          <a:xfrm>
            <a:off x="7810500" y="2514600"/>
            <a:ext cx="381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89"/>
          <p:cNvCxnSpPr>
            <a:stCxn id="1196" idx="2"/>
            <a:endCxn id="1206" idx="0"/>
          </p:cNvCxnSpPr>
          <p:nvPr/>
        </p:nvCxnSpPr>
        <p:spPr>
          <a:xfrm>
            <a:off x="7277100" y="18288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89"/>
          <p:cNvCxnSpPr>
            <a:stCxn id="1206" idx="2"/>
            <a:endCxn id="1205" idx="0"/>
          </p:cNvCxnSpPr>
          <p:nvPr/>
        </p:nvCxnSpPr>
        <p:spPr>
          <a:xfrm flipH="1">
            <a:off x="7505700" y="2514600"/>
            <a:ext cx="304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89"/>
          <p:cNvSpPr/>
          <p:nvPr/>
        </p:nvSpPr>
        <p:spPr>
          <a:xfrm>
            <a:off x="3962400" y="15240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11" name="Google Shape;1211;p89"/>
          <p:cNvSpPr/>
          <p:nvPr/>
        </p:nvSpPr>
        <p:spPr>
          <a:xfrm>
            <a:off x="6400800" y="4114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sp>
        <p:nvSpPr>
          <p:cNvPr id="1212" name="Google Shape;1212;p89"/>
          <p:cNvSpPr/>
          <p:nvPr/>
        </p:nvSpPr>
        <p:spPr>
          <a:xfrm>
            <a:off x="7010400" y="4724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cxnSp>
        <p:nvCxnSpPr>
          <p:cNvPr id="1213" name="Google Shape;1213;p89"/>
          <p:cNvCxnSpPr>
            <a:stCxn id="1211" idx="2"/>
            <a:endCxn id="1212" idx="0"/>
          </p:cNvCxnSpPr>
          <p:nvPr/>
        </p:nvCxnSpPr>
        <p:spPr>
          <a:xfrm>
            <a:off x="6667500" y="4495800"/>
            <a:ext cx="609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4" name="Google Shape;1214;p89"/>
          <p:cNvSpPr/>
          <p:nvPr/>
        </p:nvSpPr>
        <p:spPr>
          <a:xfrm>
            <a:off x="7924800" y="6096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36</a:t>
            </a:r>
            <a:endParaRPr/>
          </a:p>
        </p:txBody>
      </p:sp>
      <p:cxnSp>
        <p:nvCxnSpPr>
          <p:cNvPr id="1215" name="Google Shape;1215;p89"/>
          <p:cNvCxnSpPr>
            <a:stCxn id="1211" idx="2"/>
            <a:endCxn id="1216" idx="0"/>
          </p:cNvCxnSpPr>
          <p:nvPr/>
        </p:nvCxnSpPr>
        <p:spPr>
          <a:xfrm flipH="1">
            <a:off x="5981700" y="4495800"/>
            <a:ext cx="685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89"/>
          <p:cNvSpPr/>
          <p:nvPr/>
        </p:nvSpPr>
        <p:spPr>
          <a:xfrm>
            <a:off x="5715000" y="4724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sp>
        <p:nvSpPr>
          <p:cNvPr id="1217" name="Google Shape;1217;p89"/>
          <p:cNvSpPr/>
          <p:nvPr/>
        </p:nvSpPr>
        <p:spPr>
          <a:xfrm>
            <a:off x="5105400" y="541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1218" name="Google Shape;1218;p89"/>
          <p:cNvCxnSpPr>
            <a:stCxn id="1216" idx="2"/>
            <a:endCxn id="1217" idx="0"/>
          </p:cNvCxnSpPr>
          <p:nvPr/>
        </p:nvCxnSpPr>
        <p:spPr>
          <a:xfrm flipH="1">
            <a:off x="5372100" y="51054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9" name="Google Shape;1219;p89"/>
          <p:cNvSpPr/>
          <p:nvPr/>
        </p:nvSpPr>
        <p:spPr>
          <a:xfrm>
            <a:off x="7239000" y="6096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</a:t>
            </a:r>
            <a:endParaRPr/>
          </a:p>
        </p:txBody>
      </p:sp>
      <p:sp>
        <p:nvSpPr>
          <p:cNvPr id="1220" name="Google Shape;1220;p89"/>
          <p:cNvSpPr/>
          <p:nvPr/>
        </p:nvSpPr>
        <p:spPr>
          <a:xfrm>
            <a:off x="7543800" y="541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</a:t>
            </a:r>
            <a:endParaRPr/>
          </a:p>
        </p:txBody>
      </p:sp>
      <p:cxnSp>
        <p:nvCxnSpPr>
          <p:cNvPr id="1221" name="Google Shape;1221;p89"/>
          <p:cNvCxnSpPr>
            <a:stCxn id="1220" idx="2"/>
            <a:endCxn id="1214" idx="0"/>
          </p:cNvCxnSpPr>
          <p:nvPr/>
        </p:nvCxnSpPr>
        <p:spPr>
          <a:xfrm>
            <a:off x="7810500" y="5791200"/>
            <a:ext cx="381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2" name="Google Shape;1222;p89"/>
          <p:cNvCxnSpPr>
            <a:stCxn id="1212" idx="2"/>
            <a:endCxn id="1220" idx="0"/>
          </p:cNvCxnSpPr>
          <p:nvPr/>
        </p:nvCxnSpPr>
        <p:spPr>
          <a:xfrm>
            <a:off x="7277100" y="5105400"/>
            <a:ext cx="5334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3" name="Google Shape;1223;p89"/>
          <p:cNvCxnSpPr>
            <a:stCxn id="1220" idx="2"/>
            <a:endCxn id="1219" idx="0"/>
          </p:cNvCxnSpPr>
          <p:nvPr/>
        </p:nvCxnSpPr>
        <p:spPr>
          <a:xfrm flipH="1">
            <a:off x="7505700" y="5791200"/>
            <a:ext cx="304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4" name="Google Shape;1224;p89"/>
          <p:cNvSpPr/>
          <p:nvPr/>
        </p:nvSpPr>
        <p:spPr>
          <a:xfrm>
            <a:off x="5867400" y="2971800"/>
            <a:ext cx="457200" cy="6858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5" name="Google Shape;1225;p89"/>
          <p:cNvSpPr/>
          <p:nvPr/>
        </p:nvSpPr>
        <p:spPr>
          <a:xfrm>
            <a:off x="1752600" y="41148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/>
          </a:p>
        </p:txBody>
      </p:sp>
      <p:sp>
        <p:nvSpPr>
          <p:cNvPr id="1226" name="Google Shape;1226;p89"/>
          <p:cNvSpPr/>
          <p:nvPr/>
        </p:nvSpPr>
        <p:spPr>
          <a:xfrm>
            <a:off x="2362200" y="4724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</a:t>
            </a:r>
            <a:endParaRPr/>
          </a:p>
        </p:txBody>
      </p:sp>
      <p:cxnSp>
        <p:nvCxnSpPr>
          <p:cNvPr id="1227" name="Google Shape;1227;p89"/>
          <p:cNvCxnSpPr>
            <a:stCxn id="1225" idx="2"/>
            <a:endCxn id="1226" idx="0"/>
          </p:cNvCxnSpPr>
          <p:nvPr/>
        </p:nvCxnSpPr>
        <p:spPr>
          <a:xfrm>
            <a:off x="2019300" y="4495800"/>
            <a:ext cx="609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8" name="Google Shape;1228;p89"/>
          <p:cNvSpPr/>
          <p:nvPr/>
        </p:nvSpPr>
        <p:spPr>
          <a:xfrm>
            <a:off x="2819400" y="541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36</a:t>
            </a:r>
            <a:endParaRPr/>
          </a:p>
        </p:txBody>
      </p:sp>
      <p:cxnSp>
        <p:nvCxnSpPr>
          <p:cNvPr id="1229" name="Google Shape;1229;p89"/>
          <p:cNvCxnSpPr>
            <a:stCxn id="1225" idx="2"/>
            <a:endCxn id="1230" idx="0"/>
          </p:cNvCxnSpPr>
          <p:nvPr/>
        </p:nvCxnSpPr>
        <p:spPr>
          <a:xfrm flipH="1">
            <a:off x="1333500" y="4495800"/>
            <a:ext cx="685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0" name="Google Shape;1230;p89"/>
          <p:cNvSpPr/>
          <p:nvPr/>
        </p:nvSpPr>
        <p:spPr>
          <a:xfrm>
            <a:off x="1066800" y="47244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/>
          </a:p>
        </p:txBody>
      </p:sp>
      <p:sp>
        <p:nvSpPr>
          <p:cNvPr id="1231" name="Google Shape;1231;p89"/>
          <p:cNvSpPr/>
          <p:nvPr/>
        </p:nvSpPr>
        <p:spPr>
          <a:xfrm>
            <a:off x="457200" y="541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/>
          </a:p>
        </p:txBody>
      </p:sp>
      <p:cxnSp>
        <p:nvCxnSpPr>
          <p:cNvPr id="1232" name="Google Shape;1232;p89"/>
          <p:cNvCxnSpPr>
            <a:stCxn id="1230" idx="2"/>
            <a:endCxn id="1231" idx="0"/>
          </p:cNvCxnSpPr>
          <p:nvPr/>
        </p:nvCxnSpPr>
        <p:spPr>
          <a:xfrm flipH="1">
            <a:off x="723900" y="51054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89"/>
          <p:cNvSpPr/>
          <p:nvPr/>
        </p:nvSpPr>
        <p:spPr>
          <a:xfrm>
            <a:off x="2362200" y="60960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</a:t>
            </a:r>
            <a:endParaRPr/>
          </a:p>
        </p:txBody>
      </p:sp>
      <p:sp>
        <p:nvSpPr>
          <p:cNvPr id="1234" name="Google Shape;1234;p89"/>
          <p:cNvSpPr/>
          <p:nvPr/>
        </p:nvSpPr>
        <p:spPr>
          <a:xfrm>
            <a:off x="1981200" y="5410200"/>
            <a:ext cx="533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/>
          </a:p>
        </p:txBody>
      </p:sp>
      <p:cxnSp>
        <p:nvCxnSpPr>
          <p:cNvPr id="1235" name="Google Shape;1235;p89"/>
          <p:cNvCxnSpPr>
            <a:stCxn id="1226" idx="2"/>
            <a:endCxn id="1228" idx="0"/>
          </p:cNvCxnSpPr>
          <p:nvPr/>
        </p:nvCxnSpPr>
        <p:spPr>
          <a:xfrm>
            <a:off x="2628900" y="5105400"/>
            <a:ext cx="4572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36;p89"/>
          <p:cNvCxnSpPr>
            <a:stCxn id="1226" idx="2"/>
            <a:endCxn id="1234" idx="0"/>
          </p:cNvCxnSpPr>
          <p:nvPr/>
        </p:nvCxnSpPr>
        <p:spPr>
          <a:xfrm flipH="1">
            <a:off x="2247900" y="5105400"/>
            <a:ext cx="381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7" name="Google Shape;1237;p89"/>
          <p:cNvCxnSpPr>
            <a:stCxn id="1234" idx="2"/>
            <a:endCxn id="1233" idx="0"/>
          </p:cNvCxnSpPr>
          <p:nvPr/>
        </p:nvCxnSpPr>
        <p:spPr>
          <a:xfrm>
            <a:off x="2247900" y="5791200"/>
            <a:ext cx="381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8" name="Google Shape;1238;p89"/>
          <p:cNvSpPr/>
          <p:nvPr/>
        </p:nvSpPr>
        <p:spPr>
          <a:xfrm>
            <a:off x="3810000" y="4495800"/>
            <a:ext cx="7620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9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AVL Examples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1245" name="Google Shape;1245;p90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75</a:t>
            </a:fld>
            <a:endParaRPr sz="1190"/>
          </a:p>
        </p:txBody>
      </p:sp>
      <p:sp>
        <p:nvSpPr>
          <p:cNvPr id="1246" name="Google Shape;1246;p90"/>
          <p:cNvSpPr/>
          <p:nvPr/>
        </p:nvSpPr>
        <p:spPr>
          <a:xfrm>
            <a:off x="381000" y="1733490"/>
            <a:ext cx="7924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Construct AVL Tree for the following sequence –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40, 20, 10, 25, 30, 22, 50, 41, 42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Indexing and Multiway trees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1253" name="Google Shape;1253;p91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76</a:t>
            </a:fld>
            <a:endParaRPr sz="1190"/>
          </a:p>
        </p:txBody>
      </p:sp>
      <p:grpSp>
        <p:nvGrpSpPr>
          <p:cNvPr id="1254" name="Google Shape;1254;p91"/>
          <p:cNvGrpSpPr/>
          <p:nvPr/>
        </p:nvGrpSpPr>
        <p:grpSpPr>
          <a:xfrm>
            <a:off x="685800" y="1870241"/>
            <a:ext cx="7772400" cy="4641517"/>
            <a:chOff x="0" y="117641"/>
            <a:chExt cx="7772400" cy="4641517"/>
          </a:xfrm>
        </p:grpSpPr>
        <p:sp>
          <p:nvSpPr>
            <p:cNvPr id="1255" name="Google Shape;1255;p91"/>
            <p:cNvSpPr/>
            <p:nvPr/>
          </p:nvSpPr>
          <p:spPr>
            <a:xfrm>
              <a:off x="0" y="117641"/>
              <a:ext cx="7772400" cy="465837"/>
            </a:xfrm>
            <a:prstGeom prst="roundRect">
              <a:avLst>
                <a:gd name="adj" fmla="val 16667"/>
              </a:avLst>
            </a:prstGeom>
            <a:solidFill>
              <a:srgbClr val="DC7F45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91"/>
            <p:cNvSpPr txBox="1"/>
            <p:nvPr/>
          </p:nvSpPr>
          <p:spPr>
            <a:xfrm>
              <a:off x="0" y="117641"/>
              <a:ext cx="7772400" cy="465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wentieth Century"/>
                <a:buNone/>
              </a:pPr>
              <a:r>
                <a:rPr lang="en-US" sz="2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Indexing Techniques</a:t>
              </a:r>
              <a:endParaRPr/>
            </a:p>
          </p:txBody>
        </p:sp>
        <p:sp>
          <p:nvSpPr>
            <p:cNvPr id="1257" name="Google Shape;1257;p91"/>
            <p:cNvSpPr/>
            <p:nvPr/>
          </p:nvSpPr>
          <p:spPr>
            <a:xfrm>
              <a:off x="0" y="583478"/>
              <a:ext cx="7772400" cy="1092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91"/>
            <p:cNvSpPr txBox="1"/>
            <p:nvPr/>
          </p:nvSpPr>
          <p:spPr>
            <a:xfrm>
              <a:off x="0" y="583478"/>
              <a:ext cx="7772400" cy="1092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6750" tIns="27925" rIns="156450" bIns="27925" anchor="t" anchorCtr="0">
              <a:noAutofit/>
            </a:bodyPr>
            <a:lstStyle/>
            <a:p>
              <a:pPr marL="228600" marR="0" lvl="1" indent="-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Cylinder-Surface Indexing</a:t>
              </a:r>
              <a:endParaRPr/>
            </a:p>
            <a:p>
              <a:pPr marL="228600" marR="0" lvl="1" indent="-228600" algn="l" rtl="0">
                <a:lnSpc>
                  <a:spcPct val="10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Hashed Indexing</a:t>
              </a:r>
              <a:endParaRPr/>
            </a:p>
            <a:p>
              <a:pPr marL="228600" marR="0" lvl="1" indent="-228600" algn="l" rtl="0">
                <a:lnSpc>
                  <a:spcPct val="10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Tree Indexing</a:t>
              </a:r>
              <a:endParaRPr/>
            </a:p>
          </p:txBody>
        </p:sp>
        <p:sp>
          <p:nvSpPr>
            <p:cNvPr id="1259" name="Google Shape;1259;p91"/>
            <p:cNvSpPr/>
            <p:nvPr/>
          </p:nvSpPr>
          <p:spPr>
            <a:xfrm>
              <a:off x="0" y="1676438"/>
              <a:ext cx="7772400" cy="499359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91"/>
            <p:cNvSpPr txBox="1"/>
            <p:nvPr/>
          </p:nvSpPr>
          <p:spPr>
            <a:xfrm>
              <a:off x="0" y="1676438"/>
              <a:ext cx="7772400" cy="499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wentieth Century"/>
                <a:buNone/>
              </a:pPr>
              <a:r>
                <a:rPr lang="en-US" sz="2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Search trees</a:t>
              </a:r>
              <a:endParaRPr/>
            </a:p>
          </p:txBody>
        </p:sp>
        <p:sp>
          <p:nvSpPr>
            <p:cNvPr id="1261" name="Google Shape;1261;p91"/>
            <p:cNvSpPr/>
            <p:nvPr/>
          </p:nvSpPr>
          <p:spPr>
            <a:xfrm>
              <a:off x="0" y="2175798"/>
              <a:ext cx="7772400" cy="258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91"/>
            <p:cNvSpPr txBox="1"/>
            <p:nvPr/>
          </p:nvSpPr>
          <p:spPr>
            <a:xfrm>
              <a:off x="0" y="2175798"/>
              <a:ext cx="7772400" cy="258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6750" tIns="27925" rIns="156450" bIns="27925" anchor="t" anchorCtr="0">
              <a:noAutofit/>
            </a:bodyPr>
            <a:lstStyle/>
            <a:p>
              <a:pPr marL="228600" marR="0" lvl="1" indent="-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Binary Search Trees</a:t>
              </a:r>
              <a:endParaRPr/>
            </a:p>
            <a:p>
              <a:pPr marL="228600" marR="0" lvl="1" indent="-228600" algn="l" rtl="0">
                <a:lnSpc>
                  <a:spcPct val="10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Height balanced trees (AVL)</a:t>
              </a:r>
              <a:endParaRPr/>
            </a:p>
            <a:p>
              <a:pPr marL="228600" marR="0" lvl="1" indent="-228600" algn="l" rtl="0">
                <a:lnSpc>
                  <a:spcPct val="10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Multiway search trees (Btree, B+ Tree)</a:t>
              </a:r>
              <a:endParaRPr/>
            </a:p>
            <a:p>
              <a:pPr marL="228600" marR="0" lvl="1" indent="-228600" algn="l" rtl="0">
                <a:lnSpc>
                  <a:spcPct val="10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Red Black Trees</a:t>
              </a:r>
              <a:endParaRPr/>
            </a:p>
            <a:p>
              <a:pPr marL="228600" marR="0" lvl="1" indent="-228600" algn="l" rtl="0">
                <a:lnSpc>
                  <a:spcPct val="10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Splay Trees</a:t>
              </a:r>
              <a:endParaRPr/>
            </a:p>
            <a:p>
              <a:pPr marL="228600" marR="0" lvl="1" indent="-228600" algn="l" rtl="0">
                <a:lnSpc>
                  <a:spcPct val="10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Trie Trees</a:t>
              </a:r>
              <a:endParaRPr/>
            </a:p>
            <a:p>
              <a:pPr marL="228600" marR="0" lvl="1" indent="-228600" algn="l" rtl="0">
                <a:lnSpc>
                  <a:spcPct val="100000"/>
                </a:lnSpc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Char char="•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AA Trees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9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Indexing 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1269" name="Google Shape;1269;p92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839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32"/>
              <a:buChar char="◻"/>
            </a:pPr>
            <a:r>
              <a:rPr lang="en-US" sz="2220"/>
              <a:t>It is used to </a:t>
            </a:r>
            <a:r>
              <a:rPr lang="en-US" sz="2220">
                <a:solidFill>
                  <a:srgbClr val="0000CC"/>
                </a:solidFill>
              </a:rPr>
              <a:t>speed up retrieval </a:t>
            </a:r>
            <a:r>
              <a:rPr lang="en-US" sz="2220"/>
              <a:t>of a node/record. 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32"/>
              <a:buChar char="◻"/>
            </a:pPr>
            <a:r>
              <a:rPr lang="en-US" sz="2220"/>
              <a:t>Helps to </a:t>
            </a:r>
            <a:r>
              <a:rPr lang="en-US" sz="2220">
                <a:solidFill>
                  <a:srgbClr val="C00000"/>
                </a:solidFill>
              </a:rPr>
              <a:t>recognize a particular record uniquely.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32"/>
              <a:buChar char="◻"/>
            </a:pPr>
            <a:r>
              <a:rPr lang="en-US" sz="2220"/>
              <a:t>The index is a collection of </a:t>
            </a:r>
            <a:r>
              <a:rPr lang="en-US" sz="2220" b="1"/>
              <a:t>pairs</a:t>
            </a:r>
            <a:r>
              <a:rPr lang="en-US" sz="2220"/>
              <a:t> of the form </a:t>
            </a:r>
            <a:r>
              <a:rPr lang="en-US" sz="2220">
                <a:solidFill>
                  <a:srgbClr val="C00000"/>
                </a:solidFill>
              </a:rPr>
              <a:t>(key value, address)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32"/>
              <a:buChar char="◻"/>
            </a:pPr>
            <a:r>
              <a:rPr lang="en-US" sz="2220" b="1"/>
              <a:t>Advantages: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59"/>
              <a:buChar char="🞑"/>
            </a:pPr>
            <a:r>
              <a:rPr lang="en-US" sz="1942"/>
              <a:t>Useful in managing large data.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59"/>
              <a:buChar char="🞑"/>
            </a:pPr>
            <a:r>
              <a:rPr lang="en-US" sz="1942"/>
              <a:t>Any record can be easily searched.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59"/>
              <a:buChar char="🞑"/>
            </a:pPr>
            <a:r>
              <a:rPr lang="en-US" sz="1942"/>
              <a:t>Indexing helps to reduce unwanted memory access.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59"/>
              <a:buChar char="🞑"/>
            </a:pPr>
            <a:r>
              <a:rPr lang="en-US" sz="1942"/>
              <a:t>There is proper memory allocation due to indexing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32"/>
              <a:buChar char="◻"/>
            </a:pPr>
            <a:r>
              <a:rPr lang="en-US" sz="2220" b="1"/>
              <a:t>Techniques: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59"/>
              <a:buChar char="🞑"/>
            </a:pPr>
            <a:r>
              <a:rPr lang="en-US" sz="1942"/>
              <a:t>Cylinder-surface indexing – not suitable for multiple key files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59"/>
              <a:buChar char="🞑"/>
            </a:pPr>
            <a:r>
              <a:rPr lang="en-US" sz="1942"/>
              <a:t>Hashed Indexing – Open addressing, chaining, rehashing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59"/>
              <a:buChar char="🞑"/>
            </a:pPr>
            <a:r>
              <a:rPr lang="en-US" sz="1942"/>
              <a:t>Tree Indexing – AVL tree</a:t>
            </a:r>
            <a:endParaRPr/>
          </a:p>
          <a:p>
            <a:pPr marL="320040" lvl="0" indent="-235458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32"/>
              <a:buNone/>
            </a:pPr>
            <a:endParaRPr sz="2220"/>
          </a:p>
          <a:p>
            <a:pPr marL="320040" lvl="0" indent="-239001" algn="just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276"/>
              <a:buFont typeface="Noto Sans Symbols"/>
              <a:buNone/>
            </a:pPr>
            <a:endParaRPr sz="2127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9001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276"/>
              <a:buNone/>
            </a:pPr>
            <a:endParaRPr sz="2127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9001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276"/>
              <a:buNone/>
            </a:pPr>
            <a:endParaRPr sz="2127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9001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276"/>
              <a:buNone/>
            </a:pPr>
            <a:endParaRPr sz="2127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9001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276"/>
              <a:buNone/>
            </a:pPr>
            <a:endParaRPr sz="2127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9001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276"/>
              <a:buNone/>
            </a:pPr>
            <a:endParaRPr sz="2127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92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77</a:t>
            </a:fld>
            <a:endParaRPr sz="119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9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rgbClr val="C00000"/>
                </a:solidFill>
              </a:rPr>
              <a:t>Cylinder surface Indexing – </a:t>
            </a:r>
            <a:r>
              <a:rPr lang="en-US" sz="1800" i="1">
                <a:solidFill>
                  <a:srgbClr val="C00000"/>
                </a:solidFill>
              </a:rPr>
              <a:t>Simplest type of index organization on sequential files</a:t>
            </a:r>
            <a:endParaRPr sz="3959" i="1">
              <a:solidFill>
                <a:srgbClr val="0000CC"/>
              </a:solidFill>
            </a:endParaRPr>
          </a:p>
        </p:txBody>
      </p:sp>
      <p:sp>
        <p:nvSpPr>
          <p:cNvPr id="1277" name="Google Shape;1277;p93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4572000" cy="5029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In sequential files, the physical sequence of records is ordered by the key, called the </a:t>
            </a:r>
            <a:r>
              <a:rPr lang="en-US" sz="2200">
                <a:solidFill>
                  <a:srgbClr val="0000CC"/>
                </a:solidFill>
              </a:rPr>
              <a:t>primary key</a:t>
            </a:r>
            <a:r>
              <a:rPr lang="en-US" sz="2200"/>
              <a:t>. </a:t>
            </a:r>
            <a:endParaRPr/>
          </a:p>
          <a:p>
            <a:pPr marL="320040" lvl="0" indent="-320040" algn="just" rtl="0">
              <a:spcBef>
                <a:spcPts val="4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The sequentially ordered file can be stored on a </a:t>
            </a:r>
            <a:r>
              <a:rPr lang="en-US" sz="2200">
                <a:solidFill>
                  <a:srgbClr val="0000CC"/>
                </a:solidFill>
              </a:rPr>
              <a:t>tape or a disk.</a:t>
            </a:r>
            <a:endParaRPr/>
          </a:p>
          <a:p>
            <a:pPr marL="320040" lvl="0" indent="-320040" algn="just" rtl="0">
              <a:spcBef>
                <a:spcPts val="4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Disk memory has many surfaces, each </a:t>
            </a:r>
            <a:r>
              <a:rPr lang="en-US" sz="2200">
                <a:solidFill>
                  <a:srgbClr val="0000CC"/>
                </a:solidFill>
              </a:rPr>
              <a:t>surface having tracks</a:t>
            </a:r>
            <a:r>
              <a:rPr lang="en-US" sz="2200"/>
              <a:t>. </a:t>
            </a:r>
            <a:endParaRPr/>
          </a:p>
          <a:p>
            <a:pPr marL="320040" lvl="0" indent="-320040" algn="just" rtl="0">
              <a:spcBef>
                <a:spcPts val="4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A cylinder j consists of track j on all the surfaces.</a:t>
            </a:r>
            <a:endParaRPr/>
          </a:p>
          <a:p>
            <a:pPr marL="320040" lvl="0" indent="-320040" algn="just" rtl="0">
              <a:spcBef>
                <a:spcPts val="4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First, all tracks on cylinder 1 are accessed, then cylinder 2, and so on.</a:t>
            </a:r>
            <a:endParaRPr/>
          </a:p>
          <a:p>
            <a:pPr marL="320040" lvl="0" indent="-320040" algn="just" rtl="0">
              <a:spcBef>
                <a:spcPts val="4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The read/write heads are moved one cylinder at a time.</a:t>
            </a:r>
            <a:endParaRPr/>
          </a:p>
          <a:p>
            <a:pPr marL="320040" lvl="0" indent="-236220" algn="just" rtl="0">
              <a:spcBef>
                <a:spcPts val="400"/>
              </a:spcBef>
              <a:spcAft>
                <a:spcPts val="0"/>
              </a:spcAft>
              <a:buSzPts val="1320"/>
              <a:buFont typeface="Noto Sans Symbols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4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4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4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400"/>
              </a:spcBef>
              <a:spcAft>
                <a:spcPts val="0"/>
              </a:spcAft>
              <a:buSzPts val="132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320040" lvl="0" indent="-236220" algn="l" rtl="0">
              <a:spcBef>
                <a:spcPts val="400"/>
              </a:spcBef>
              <a:spcAft>
                <a:spcPts val="0"/>
              </a:spcAft>
              <a:buSzPts val="1320"/>
              <a:buNone/>
            </a:pPr>
            <a:endParaRPr sz="22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93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78</a:t>
            </a:fld>
            <a:endParaRPr sz="1190"/>
          </a:p>
        </p:txBody>
      </p:sp>
      <p:pic>
        <p:nvPicPr>
          <p:cNvPr id="1279" name="Google Shape;1279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599" y="1676400"/>
            <a:ext cx="3351503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4572000"/>
            <a:ext cx="42227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9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Cylinder surface Indexing – </a:t>
            </a:r>
            <a:r>
              <a:rPr lang="en-US" sz="2000" i="1">
                <a:solidFill>
                  <a:srgbClr val="C00000"/>
                </a:solidFill>
              </a:rPr>
              <a:t>Example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1287" name="Google Shape;1287;p94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763000" cy="83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Let there be </a:t>
            </a:r>
            <a:r>
              <a:rPr lang="en-US" sz="2200">
                <a:solidFill>
                  <a:srgbClr val="0000CC"/>
                </a:solidFill>
              </a:rPr>
              <a:t>two surfaces and two records stored per track</a:t>
            </a:r>
            <a:r>
              <a:rPr lang="en-US" sz="2200"/>
              <a:t>. </a:t>
            </a:r>
            <a:endParaRPr/>
          </a:p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The file is organized sequentially on the field ‘Emp. name’.</a:t>
            </a:r>
            <a:endParaRPr sz="22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9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79</a:t>
            </a:fld>
            <a:endParaRPr sz="1190"/>
          </a:p>
        </p:txBody>
      </p:sp>
      <p:pic>
        <p:nvPicPr>
          <p:cNvPr id="1289" name="Google Shape;1289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501702"/>
            <a:ext cx="4419600" cy="27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1075" y="2971800"/>
            <a:ext cx="435292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94"/>
          <p:cNvSpPr/>
          <p:nvPr/>
        </p:nvSpPr>
        <p:spPr>
          <a:xfrm>
            <a:off x="228600" y="5521404"/>
            <a:ext cx="84582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 – search Record of Rohit?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 per cylinder index; Record is either on cylinder 2 or not in the file;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 per cylinder 2 highest Key; Record is either on surface 1 or not;</a:t>
            </a:r>
            <a:endParaRPr/>
          </a:p>
        </p:txBody>
      </p:sp>
      <p:sp>
        <p:nvSpPr>
          <p:cNvPr id="1292" name="Google Shape;1292;p94"/>
          <p:cNvSpPr/>
          <p:nvPr/>
        </p:nvSpPr>
        <p:spPr>
          <a:xfrm>
            <a:off x="4572000" y="4267200"/>
            <a:ext cx="4572000" cy="120032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surface index for cylinder 1 is the surface highest key value: Anand, Amol.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surface index for cylinder 2 is the surface highest key value: Santosh, Shila.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8</a:t>
            </a:fld>
            <a:endParaRPr sz="1190"/>
          </a:p>
        </p:txBody>
      </p:sp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351692" y="-76200"/>
            <a:ext cx="86516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Lexical Analyzer</a:t>
            </a:r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1"/>
          </p:nvPr>
        </p:nvSpPr>
        <p:spPr>
          <a:xfrm>
            <a:off x="351692" y="1524000"/>
            <a:ext cx="8651631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 b="1"/>
              <a:t>Lexical Analyzer</a:t>
            </a:r>
            <a:r>
              <a:rPr lang="en-US" sz="2200"/>
              <a:t> converts sequence of characters into a sequence of tokens. </a:t>
            </a:r>
            <a:endParaRPr/>
          </a:p>
          <a:p>
            <a:pPr marL="320040" lvl="0" indent="-320040" algn="just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A </a:t>
            </a:r>
            <a:r>
              <a:rPr lang="en-US" sz="2200" i="1"/>
              <a:t>token</a:t>
            </a:r>
            <a:r>
              <a:rPr lang="en-US" sz="2200"/>
              <a:t> describes a pattern of characters having same meaning in the source program. </a:t>
            </a:r>
            <a:endParaRPr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(such as identifiers, operators, keywords, numbers, delimeters and so on)</a:t>
            </a:r>
            <a:endParaRPr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Puts information about identifiers into the </a:t>
            </a:r>
            <a:r>
              <a:rPr lang="en-US" sz="2200">
                <a:solidFill>
                  <a:srgbClr val="0000CC"/>
                </a:solidFill>
              </a:rPr>
              <a:t>symbol table</a:t>
            </a:r>
            <a:r>
              <a:rPr lang="en-US" sz="2200"/>
              <a:t>.</a:t>
            </a:r>
            <a:endParaRPr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Ex:      newval = oldval + 12 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-US" sz="2200"/>
              <a:t>tokens:</a:t>
            </a:r>
            <a:endParaRPr/>
          </a:p>
          <a:p>
            <a:pPr marL="320040" lvl="0" indent="-32004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320"/>
              <a:buNone/>
            </a:pPr>
            <a:endParaRPr sz="2200"/>
          </a:p>
          <a:p>
            <a:pPr marL="320040" lvl="0" indent="-320040" algn="l" rtl="0">
              <a:spcBef>
                <a:spcPts val="100"/>
              </a:spcBef>
              <a:spcAft>
                <a:spcPts val="0"/>
              </a:spcAft>
              <a:buSzPts val="1320"/>
              <a:buFont typeface="Twentieth Century"/>
              <a:buNone/>
            </a:pPr>
            <a:r>
              <a:rPr lang="en-US" sz="2200"/>
              <a:t>  		newval  	identifier</a:t>
            </a:r>
            <a:endParaRPr/>
          </a:p>
          <a:p>
            <a:pPr marL="320040" lvl="0" indent="-320040" algn="l" rtl="0">
              <a:spcBef>
                <a:spcPts val="200"/>
              </a:spcBef>
              <a:spcAft>
                <a:spcPts val="0"/>
              </a:spcAft>
              <a:buSzPts val="1320"/>
              <a:buFont typeface="Twentieth Century"/>
              <a:buNone/>
            </a:pPr>
            <a:r>
              <a:rPr lang="en-US" sz="2200"/>
              <a:t>		= 		assignment operator</a:t>
            </a:r>
            <a:endParaRPr/>
          </a:p>
          <a:p>
            <a:pPr marL="320040" lvl="0" indent="-320040" algn="l" rtl="0">
              <a:spcBef>
                <a:spcPts val="200"/>
              </a:spcBef>
              <a:spcAft>
                <a:spcPts val="0"/>
              </a:spcAft>
              <a:buSzPts val="1320"/>
              <a:buFont typeface="Twentieth Century"/>
              <a:buNone/>
            </a:pPr>
            <a:r>
              <a:rPr lang="en-US" sz="2200"/>
              <a:t>		oldval	identifier</a:t>
            </a:r>
            <a:endParaRPr/>
          </a:p>
          <a:p>
            <a:pPr marL="320040" lvl="0" indent="-320040" algn="l" rtl="0">
              <a:spcBef>
                <a:spcPts val="200"/>
              </a:spcBef>
              <a:spcAft>
                <a:spcPts val="0"/>
              </a:spcAft>
              <a:buSzPts val="1320"/>
              <a:buFont typeface="Twentieth Century"/>
              <a:buNone/>
            </a:pPr>
            <a:r>
              <a:rPr lang="en-US" sz="2200"/>
              <a:t>		+		add operator</a:t>
            </a:r>
            <a:endParaRPr/>
          </a:p>
          <a:p>
            <a:pPr marL="320040" lvl="0" indent="-320040" algn="l" rtl="0">
              <a:spcBef>
                <a:spcPts val="200"/>
              </a:spcBef>
              <a:spcAft>
                <a:spcPts val="0"/>
              </a:spcAft>
              <a:buSzPts val="1320"/>
              <a:buFont typeface="Twentieth Century"/>
              <a:buNone/>
            </a:pPr>
            <a:r>
              <a:rPr lang="en-US" sz="2200"/>
              <a:t>		12		a number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9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Multiway search trees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1299" name="Google Shape;1299;p95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763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A binary search tree has </a:t>
            </a:r>
            <a:r>
              <a:rPr lang="en-US" sz="2300" b="1"/>
              <a:t>one value in each node and two subtrees</a:t>
            </a:r>
            <a:r>
              <a:rPr lang="en-US" sz="2300"/>
              <a:t>. </a:t>
            </a:r>
            <a:endParaRPr/>
          </a:p>
          <a:p>
            <a:pPr marL="320040" lvl="0" indent="-320040" algn="just" rtl="0">
              <a:spcBef>
                <a:spcPts val="600"/>
              </a:spcBef>
              <a:spcAft>
                <a:spcPts val="0"/>
              </a:spcAft>
              <a:buSzPts val="1380"/>
              <a:buChar char="◻"/>
            </a:pPr>
            <a:r>
              <a:rPr lang="en-US" sz="2300">
                <a:solidFill>
                  <a:srgbClr val="C00000"/>
                </a:solidFill>
              </a:rPr>
              <a:t>M-way search </a:t>
            </a:r>
            <a:r>
              <a:rPr lang="en-US" sz="2300"/>
              <a:t>tree has </a:t>
            </a:r>
            <a:r>
              <a:rPr lang="en-US" sz="2300">
                <a:solidFill>
                  <a:srgbClr val="0000CC"/>
                </a:solidFill>
              </a:rPr>
              <a:t>(M-1) values per node and M subtrees</a:t>
            </a:r>
            <a:r>
              <a:rPr lang="en-US" sz="2300"/>
              <a:t>. </a:t>
            </a:r>
            <a:endParaRPr/>
          </a:p>
          <a:p>
            <a:pPr marL="320040" lvl="0" indent="-320040" algn="just" rtl="0">
              <a:spcBef>
                <a:spcPts val="600"/>
              </a:spcBef>
              <a:spcAft>
                <a:spcPts val="0"/>
              </a:spcAft>
              <a:buSzPts val="1380"/>
              <a:buChar char="◻"/>
            </a:pPr>
            <a:r>
              <a:rPr lang="en-US" sz="2300" b="1" i="1"/>
              <a:t>M is called the degree of the tree. </a:t>
            </a:r>
            <a:endParaRPr/>
          </a:p>
          <a:p>
            <a:pPr marL="320040" lvl="0" indent="-320040" algn="just" rtl="0">
              <a:spcBef>
                <a:spcPts val="600"/>
              </a:spcBef>
              <a:spcAft>
                <a:spcPts val="0"/>
              </a:spcAft>
              <a:buSzPts val="1380"/>
              <a:buChar char="◻"/>
            </a:pPr>
            <a:r>
              <a:rPr lang="en-US" sz="2300"/>
              <a:t>Multiway search tree of </a:t>
            </a:r>
            <a:r>
              <a:rPr lang="en-US" sz="2300">
                <a:solidFill>
                  <a:srgbClr val="0000CC"/>
                </a:solidFill>
              </a:rPr>
              <a:t>order m </a:t>
            </a:r>
            <a:r>
              <a:rPr lang="en-US" sz="2300"/>
              <a:t>is an ordered tree where </a:t>
            </a:r>
            <a:r>
              <a:rPr lang="en-US" sz="2300">
                <a:solidFill>
                  <a:srgbClr val="0000CC"/>
                </a:solidFill>
              </a:rPr>
              <a:t>each node has atmost m children.</a:t>
            </a:r>
            <a:endParaRPr/>
          </a:p>
          <a:p>
            <a:pPr marL="320040" lvl="1" indent="-320040" algn="just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80"/>
              <a:buFont typeface="Noto Sans Symbols"/>
              <a:buChar char="◻"/>
            </a:pPr>
            <a:r>
              <a:rPr lang="en-US" sz="2300"/>
              <a:t>If a node of M way tree </a:t>
            </a:r>
            <a:r>
              <a:rPr lang="en-US" sz="2300" b="1"/>
              <a:t>holds K number of keys then </a:t>
            </a:r>
            <a:r>
              <a:rPr lang="en-US" sz="2300"/>
              <a:t>it will have </a:t>
            </a:r>
            <a:r>
              <a:rPr lang="en-US" sz="2300" b="1"/>
              <a:t>K+1 children</a:t>
            </a:r>
            <a:r>
              <a:rPr lang="en-US" sz="2300"/>
              <a:t>.</a:t>
            </a:r>
            <a:endParaRPr/>
          </a:p>
          <a:p>
            <a:pPr marL="320040" lvl="0" indent="-320040" algn="just" rtl="0">
              <a:spcBef>
                <a:spcPts val="60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 i="1"/>
              <a:t>RULES-</a:t>
            </a:r>
            <a:endParaRPr/>
          </a:p>
          <a:p>
            <a:pPr marL="640080" lvl="1" indent="-274320" algn="just" rtl="0">
              <a:spcBef>
                <a:spcPts val="60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Root node should have atleast 2 children</a:t>
            </a:r>
            <a:endParaRPr/>
          </a:p>
          <a:p>
            <a:pPr marL="640080" lvl="1" indent="-274320" algn="just" rtl="0">
              <a:spcBef>
                <a:spcPts val="60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All leaf nodes are on the bottom level</a:t>
            </a:r>
            <a:endParaRPr/>
          </a:p>
          <a:p>
            <a:pPr marL="640080" lvl="1" indent="-274320" algn="just" rtl="0">
              <a:spcBef>
                <a:spcPts val="60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Each node must contain atleast ceil(m/2)-1 keys</a:t>
            </a:r>
            <a:endParaRPr/>
          </a:p>
          <a:p>
            <a:pPr marL="640080" lvl="1" indent="-274320" algn="just" rtl="0">
              <a:spcBef>
                <a:spcPts val="60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All the internal nodes except root node have atleast ceil(m/2) non-empty children.</a:t>
            </a:r>
            <a:endParaRPr/>
          </a:p>
        </p:txBody>
      </p:sp>
      <p:sp>
        <p:nvSpPr>
          <p:cNvPr id="1300" name="Google Shape;1300;p95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80</a:t>
            </a:fld>
            <a:endParaRPr sz="119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9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Multiway search trees - Example</a:t>
            </a:r>
            <a:endParaRPr i="1">
              <a:solidFill>
                <a:srgbClr val="0000CC"/>
              </a:solidFill>
            </a:endParaRPr>
          </a:p>
        </p:txBody>
      </p:sp>
      <p:sp>
        <p:nvSpPr>
          <p:cNvPr id="1307" name="Google Shape;1307;p96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500"/>
              <a:buChar char="◻"/>
            </a:pPr>
            <a:r>
              <a:rPr lang="en-US" sz="2500"/>
              <a:t>3-way search tree: </a:t>
            </a:r>
            <a:endParaRPr sz="25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96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81</a:t>
            </a:fld>
            <a:endParaRPr sz="1190"/>
          </a:p>
        </p:txBody>
      </p:sp>
      <p:pic>
        <p:nvPicPr>
          <p:cNvPr id="1309" name="Google Shape;1309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90800"/>
            <a:ext cx="4724093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96"/>
          <p:cNvSpPr txBox="1"/>
          <p:nvPr/>
        </p:nvSpPr>
        <p:spPr>
          <a:xfrm>
            <a:off x="4724400" y="2057400"/>
            <a:ext cx="4191000" cy="2667000"/>
          </a:xfrm>
          <a:prstGeom prst="rect">
            <a:avLst/>
          </a:prstGeom>
          <a:solidFill>
            <a:srgbClr val="F8E6D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marR="0" lvl="0" indent="-32004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Every node </a:t>
            </a:r>
            <a:r>
              <a:rPr lang="en-US" sz="2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MAY NOT 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contain exactly (M-1) values and exactly M subtrees. </a:t>
            </a:r>
            <a:endParaRPr/>
          </a:p>
          <a:p>
            <a:pPr marL="320040" marR="0" lvl="0" indent="-320040" algn="just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an M-way subtree a node can have anywhere from 1 to (M-1) values</a:t>
            </a:r>
            <a:endParaRPr sz="23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11" name="Google Shape;1311;p96"/>
          <p:cNvCxnSpPr/>
          <p:nvPr/>
        </p:nvCxnSpPr>
        <p:spPr>
          <a:xfrm rot="10800000" flipH="1">
            <a:off x="2590800" y="2438400"/>
            <a:ext cx="2438400" cy="1447800"/>
          </a:xfrm>
          <a:prstGeom prst="straightConnector1">
            <a:avLst/>
          </a:prstGeom>
          <a:noFill/>
          <a:ln w="22225" cap="flat" cmpd="sng">
            <a:solidFill>
              <a:srgbClr val="C0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97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05248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905248"/>
                </a:solidFill>
              </a:rPr>
              <a:t>Multi-way Searching</a:t>
            </a:r>
            <a:endParaRPr/>
          </a:p>
        </p:txBody>
      </p:sp>
      <p:sp>
        <p:nvSpPr>
          <p:cNvPr id="1317" name="Google Shape;1317;p97"/>
          <p:cNvSpPr txBox="1">
            <a:spLocks noGrp="1"/>
          </p:cNvSpPr>
          <p:nvPr>
            <p:ph type="body" idx="1"/>
          </p:nvPr>
        </p:nvSpPr>
        <p:spPr>
          <a:xfrm>
            <a:off x="76200" y="1981200"/>
            <a:ext cx="4267200" cy="373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Similar to binary searching</a:t>
            </a:r>
            <a:endParaRPr/>
          </a:p>
          <a:p>
            <a:pPr marL="640080" lvl="1" indent="-274320" algn="just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If search key </a:t>
            </a:r>
            <a:r>
              <a:rPr lang="en-US" sz="2400" b="1"/>
              <a:t>s&lt;k</a:t>
            </a:r>
            <a:r>
              <a:rPr lang="en-US" sz="2400" b="1" baseline="-25000"/>
              <a:t>1</a:t>
            </a:r>
            <a:r>
              <a:rPr lang="en-US" sz="2400" baseline="-25000"/>
              <a:t> </a:t>
            </a:r>
            <a:r>
              <a:rPr lang="en-US" sz="2400"/>
              <a:t>search the leftmost child</a:t>
            </a:r>
            <a:endParaRPr/>
          </a:p>
          <a:p>
            <a:pPr marL="640080" lvl="1" indent="-274320" algn="just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If </a:t>
            </a:r>
            <a:r>
              <a:rPr lang="en-US" sz="2400" b="1"/>
              <a:t>s&gt;k</a:t>
            </a:r>
            <a:r>
              <a:rPr lang="en-US" sz="2400" b="1" baseline="-25000"/>
              <a:t>d-1</a:t>
            </a:r>
            <a:r>
              <a:rPr lang="en-US" sz="2400"/>
              <a:t> ,  search the rightmost child</a:t>
            </a:r>
            <a:endParaRPr/>
          </a:p>
          <a:p>
            <a:pPr marL="320040" lvl="0" indent="-320040" algn="just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That’s it in a binary tree; what about if </a:t>
            </a:r>
            <a:r>
              <a:rPr lang="en-US" sz="2400" b="1"/>
              <a:t>d&gt;2</a:t>
            </a:r>
            <a:r>
              <a:rPr lang="en-US" sz="2400"/>
              <a:t>?</a:t>
            </a:r>
            <a:endParaRPr/>
          </a:p>
          <a:p>
            <a:pPr marL="640080" lvl="1" indent="-274320" algn="just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 sz="2400"/>
              <a:t>Find two keys </a:t>
            </a:r>
            <a:r>
              <a:rPr lang="en-US" sz="2400" b="1"/>
              <a:t>k</a:t>
            </a:r>
            <a:r>
              <a:rPr lang="en-US" sz="2400" b="1" baseline="-25000"/>
              <a:t>i-1</a:t>
            </a:r>
            <a:r>
              <a:rPr lang="en-US" sz="2400" b="1"/>
              <a:t> </a:t>
            </a:r>
            <a:r>
              <a:rPr lang="en-US" sz="2400"/>
              <a:t>and </a:t>
            </a:r>
            <a:r>
              <a:rPr lang="en-US" sz="2400" b="1"/>
              <a:t>k</a:t>
            </a:r>
            <a:r>
              <a:rPr lang="en-US" sz="2400" b="1" baseline="-25000"/>
              <a:t>i</a:t>
            </a:r>
            <a:r>
              <a:rPr lang="en-US" sz="2400"/>
              <a:t> between which s falls, and search the child</a:t>
            </a:r>
            <a:r>
              <a:rPr lang="en-US" sz="2400" b="1"/>
              <a:t>.</a:t>
            </a:r>
            <a:endParaRPr/>
          </a:p>
        </p:txBody>
      </p:sp>
      <p:sp>
        <p:nvSpPr>
          <p:cNvPr id="1318" name="Google Shape;1318;p97"/>
          <p:cNvSpPr/>
          <p:nvPr/>
        </p:nvSpPr>
        <p:spPr>
          <a:xfrm>
            <a:off x="6796088" y="3162300"/>
            <a:ext cx="12049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           </a:t>
            </a:r>
            <a:endParaRPr/>
          </a:p>
        </p:txBody>
      </p:sp>
      <p:pic>
        <p:nvPicPr>
          <p:cNvPr id="1319" name="Google Shape;131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1870913"/>
            <a:ext cx="4343400" cy="338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97"/>
          <p:cNvSpPr/>
          <p:nvPr/>
        </p:nvSpPr>
        <p:spPr>
          <a:xfrm>
            <a:off x="4800600" y="3581400"/>
            <a:ext cx="609600" cy="30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3 4</a:t>
            </a:r>
            <a:endParaRPr sz="1800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447800" y="6248400"/>
            <a:ext cx="5715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leads to </a:t>
            </a: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reduction in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overall </a:t>
            </a:r>
            <a:r>
              <a:rPr lang="en-US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height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of tree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327" name="Google Shape;1327;p98"/>
          <p:cNvSpPr/>
          <p:nvPr/>
        </p:nvSpPr>
        <p:spPr>
          <a:xfrm>
            <a:off x="3352800" y="4953000"/>
            <a:ext cx="17526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10    45</a:t>
            </a:r>
            <a:endParaRPr/>
          </a:p>
        </p:txBody>
      </p:sp>
      <p:sp>
        <p:nvSpPr>
          <p:cNvPr id="1328" name="Google Shape;1328;p98"/>
          <p:cNvSpPr/>
          <p:nvPr/>
        </p:nvSpPr>
        <p:spPr>
          <a:xfrm>
            <a:off x="1600200" y="6096000"/>
            <a:ext cx="762000" cy="423863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3  8</a:t>
            </a:r>
            <a:endParaRPr/>
          </a:p>
        </p:txBody>
      </p:sp>
      <p:sp>
        <p:nvSpPr>
          <p:cNvPr id="1329" name="Google Shape;1329;p98"/>
          <p:cNvSpPr/>
          <p:nvPr/>
        </p:nvSpPr>
        <p:spPr>
          <a:xfrm>
            <a:off x="3733800" y="5943600"/>
            <a:ext cx="914400" cy="6858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25  38</a:t>
            </a:r>
            <a:endParaRPr/>
          </a:p>
        </p:txBody>
      </p:sp>
      <p:sp>
        <p:nvSpPr>
          <p:cNvPr id="1330" name="Google Shape;1330;p98"/>
          <p:cNvSpPr/>
          <p:nvPr/>
        </p:nvSpPr>
        <p:spPr>
          <a:xfrm>
            <a:off x="6400800" y="5943600"/>
            <a:ext cx="17526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70  90  100</a:t>
            </a:r>
            <a:endParaRPr/>
          </a:p>
        </p:txBody>
      </p:sp>
      <p:cxnSp>
        <p:nvCxnSpPr>
          <p:cNvPr id="1331" name="Google Shape;1331;p98"/>
          <p:cNvCxnSpPr/>
          <p:nvPr/>
        </p:nvCxnSpPr>
        <p:spPr>
          <a:xfrm flipH="1">
            <a:off x="2133600" y="5257800"/>
            <a:ext cx="1371600" cy="762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2" name="Google Shape;1332;p98"/>
          <p:cNvCxnSpPr/>
          <p:nvPr/>
        </p:nvCxnSpPr>
        <p:spPr>
          <a:xfrm>
            <a:off x="4191000" y="5181600"/>
            <a:ext cx="0" cy="762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3" name="Google Shape;1333;p98"/>
          <p:cNvCxnSpPr/>
          <p:nvPr/>
        </p:nvCxnSpPr>
        <p:spPr>
          <a:xfrm>
            <a:off x="4876800" y="5257800"/>
            <a:ext cx="2209800" cy="609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4" name="Google Shape;1334;p98"/>
          <p:cNvSpPr/>
          <p:nvPr/>
        </p:nvSpPr>
        <p:spPr>
          <a:xfrm>
            <a:off x="5257800" y="3733800"/>
            <a:ext cx="152400" cy="4572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35" name="Google Shape;1335;p98"/>
          <p:cNvSpPr/>
          <p:nvPr/>
        </p:nvSpPr>
        <p:spPr>
          <a:xfrm>
            <a:off x="5410200" y="3733800"/>
            <a:ext cx="5334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6" name="Google Shape;1336;p98"/>
          <p:cNvSpPr/>
          <p:nvPr/>
        </p:nvSpPr>
        <p:spPr>
          <a:xfrm>
            <a:off x="5943600" y="3733800"/>
            <a:ext cx="152400" cy="4572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37" name="Google Shape;1337;p98"/>
          <p:cNvSpPr/>
          <p:nvPr/>
        </p:nvSpPr>
        <p:spPr>
          <a:xfrm>
            <a:off x="6096000" y="3733800"/>
            <a:ext cx="5334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8" name="Google Shape;1338;p98"/>
          <p:cNvSpPr/>
          <p:nvPr/>
        </p:nvSpPr>
        <p:spPr>
          <a:xfrm>
            <a:off x="6629400" y="3733800"/>
            <a:ext cx="152400" cy="4572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39" name="Google Shape;1339;p98"/>
          <p:cNvSpPr/>
          <p:nvPr/>
        </p:nvSpPr>
        <p:spPr>
          <a:xfrm>
            <a:off x="6781800" y="3733800"/>
            <a:ext cx="5334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0" name="Google Shape;1340;p98"/>
          <p:cNvSpPr/>
          <p:nvPr/>
        </p:nvSpPr>
        <p:spPr>
          <a:xfrm>
            <a:off x="7315200" y="3733800"/>
            <a:ext cx="152400" cy="4572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41" name="Google Shape;1341;p98"/>
          <p:cNvCxnSpPr/>
          <p:nvPr/>
        </p:nvCxnSpPr>
        <p:spPr>
          <a:xfrm flipH="1">
            <a:off x="5029200" y="3962400"/>
            <a:ext cx="304800" cy="381000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42" name="Google Shape;1342;p98"/>
          <p:cNvCxnSpPr/>
          <p:nvPr/>
        </p:nvCxnSpPr>
        <p:spPr>
          <a:xfrm>
            <a:off x="6019800" y="4038600"/>
            <a:ext cx="0" cy="533400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43" name="Google Shape;1343;p98"/>
          <p:cNvCxnSpPr/>
          <p:nvPr/>
        </p:nvCxnSpPr>
        <p:spPr>
          <a:xfrm>
            <a:off x="6705600" y="4038600"/>
            <a:ext cx="0" cy="533400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44" name="Google Shape;1344;p98"/>
          <p:cNvCxnSpPr/>
          <p:nvPr/>
        </p:nvCxnSpPr>
        <p:spPr>
          <a:xfrm>
            <a:off x="7391400" y="4038600"/>
            <a:ext cx="381000" cy="228600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45" name="Google Shape;1345;p98"/>
          <p:cNvSpPr/>
          <p:nvPr/>
        </p:nvSpPr>
        <p:spPr>
          <a:xfrm>
            <a:off x="533400" y="3657600"/>
            <a:ext cx="990600" cy="9144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</a:t>
            </a:r>
            <a:endParaRPr/>
          </a:p>
        </p:txBody>
      </p:sp>
      <p:sp>
        <p:nvSpPr>
          <p:cNvPr id="1346" name="Google Shape;1346;p98"/>
          <p:cNvSpPr/>
          <p:nvPr/>
        </p:nvSpPr>
        <p:spPr>
          <a:xfrm>
            <a:off x="1524000" y="3657600"/>
            <a:ext cx="1524000" cy="9144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Pointer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subtree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7" name="Google Shape;1347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0"/>
            <a:ext cx="57912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9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Insertion</a:t>
            </a:r>
            <a:endParaRPr/>
          </a:p>
        </p:txBody>
      </p:sp>
      <p:sp>
        <p:nvSpPr>
          <p:cNvPr id="1353" name="Google Shape;1353;p99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b="1"/>
              <a:t>Insertion</a:t>
            </a:r>
            <a:r>
              <a:rPr lang="en-US"/>
              <a:t>: 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Find the appropriate leaf. If there is only one or two items, just add to leaf.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If no room, move middle item to parent and split remaining two items among two children.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0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Insertion</a:t>
            </a:r>
            <a:endParaRPr/>
          </a:p>
        </p:txBody>
      </p:sp>
      <p:sp>
        <p:nvSpPr>
          <p:cNvPr id="1359" name="Google Shape;1359;p100"/>
          <p:cNvSpPr/>
          <p:nvPr/>
        </p:nvSpPr>
        <p:spPr>
          <a:xfrm>
            <a:off x="3581400" y="1752600"/>
            <a:ext cx="17526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10    45</a:t>
            </a:r>
            <a:endParaRPr/>
          </a:p>
        </p:txBody>
      </p:sp>
      <p:sp>
        <p:nvSpPr>
          <p:cNvPr id="1360" name="Google Shape;1360;p100"/>
          <p:cNvSpPr txBox="1">
            <a:spLocks noGrp="1"/>
          </p:cNvSpPr>
          <p:nvPr>
            <p:ph type="body" idx="1"/>
          </p:nvPr>
        </p:nvSpPr>
        <p:spPr>
          <a:xfrm>
            <a:off x="2133600" y="2693126"/>
            <a:ext cx="762000" cy="454025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320"/>
              <a:buFont typeface="Twentieth Century"/>
              <a:buNone/>
            </a:pPr>
            <a:r>
              <a:rPr lang="en-US" sz="2200"/>
              <a:t>3  8</a:t>
            </a:r>
            <a:endParaRPr/>
          </a:p>
        </p:txBody>
      </p:sp>
      <p:sp>
        <p:nvSpPr>
          <p:cNvPr id="1361" name="Google Shape;1361;p100"/>
          <p:cNvSpPr/>
          <p:nvPr/>
        </p:nvSpPr>
        <p:spPr>
          <a:xfrm>
            <a:off x="3886200" y="2819400"/>
            <a:ext cx="9144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25  38</a:t>
            </a:r>
            <a:endParaRPr/>
          </a:p>
        </p:txBody>
      </p:sp>
      <p:sp>
        <p:nvSpPr>
          <p:cNvPr id="1362" name="Google Shape;1362;p100"/>
          <p:cNvSpPr/>
          <p:nvPr/>
        </p:nvSpPr>
        <p:spPr>
          <a:xfrm>
            <a:off x="5791200" y="2743200"/>
            <a:ext cx="19050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70  </a:t>
            </a:r>
            <a:r>
              <a:rPr lang="en-US" sz="22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80</a:t>
            </a: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90  100</a:t>
            </a:r>
            <a:endParaRPr/>
          </a:p>
        </p:txBody>
      </p:sp>
      <p:cxnSp>
        <p:nvCxnSpPr>
          <p:cNvPr id="1363" name="Google Shape;1363;p100"/>
          <p:cNvCxnSpPr/>
          <p:nvPr/>
        </p:nvCxnSpPr>
        <p:spPr>
          <a:xfrm flipH="1">
            <a:off x="2514600" y="2057400"/>
            <a:ext cx="1219200" cy="609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4" name="Google Shape;1364;p100"/>
          <p:cNvCxnSpPr/>
          <p:nvPr/>
        </p:nvCxnSpPr>
        <p:spPr>
          <a:xfrm>
            <a:off x="4419600" y="2057400"/>
            <a:ext cx="0" cy="762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5" name="Google Shape;1365;p100"/>
          <p:cNvCxnSpPr/>
          <p:nvPr/>
        </p:nvCxnSpPr>
        <p:spPr>
          <a:xfrm>
            <a:off x="5105400" y="2057400"/>
            <a:ext cx="1524000" cy="609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6" name="Google Shape;1366;p100"/>
          <p:cNvSpPr txBox="1"/>
          <p:nvPr/>
        </p:nvSpPr>
        <p:spPr>
          <a:xfrm>
            <a:off x="228600" y="1676400"/>
            <a:ext cx="1260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80</a:t>
            </a:r>
            <a:endParaRPr/>
          </a:p>
        </p:txBody>
      </p:sp>
      <p:sp>
        <p:nvSpPr>
          <p:cNvPr id="1367" name="Google Shape;1367;p100"/>
          <p:cNvSpPr txBox="1"/>
          <p:nvPr/>
        </p:nvSpPr>
        <p:spPr>
          <a:xfrm>
            <a:off x="4860925" y="4918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68" name="Google Shape;1368;p100"/>
          <p:cNvSpPr txBox="1"/>
          <p:nvPr/>
        </p:nvSpPr>
        <p:spPr>
          <a:xfrm>
            <a:off x="7315200" y="3352800"/>
            <a:ext cx="13940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33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Overflow!</a:t>
            </a:r>
            <a:endParaRPr/>
          </a:p>
        </p:txBody>
      </p:sp>
      <p:sp>
        <p:nvSpPr>
          <p:cNvPr id="1369" name="Google Shape;1369;p100"/>
          <p:cNvSpPr/>
          <p:nvPr/>
        </p:nvSpPr>
        <p:spPr>
          <a:xfrm>
            <a:off x="2667000" y="4953000"/>
            <a:ext cx="17526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10    45  80</a:t>
            </a:r>
            <a:endParaRPr/>
          </a:p>
        </p:txBody>
      </p:sp>
      <p:sp>
        <p:nvSpPr>
          <p:cNvPr id="1370" name="Google Shape;1370;p100"/>
          <p:cNvSpPr txBox="1"/>
          <p:nvPr/>
        </p:nvSpPr>
        <p:spPr>
          <a:xfrm>
            <a:off x="685800" y="6172200"/>
            <a:ext cx="1066800" cy="454025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Twentieth Century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3    8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1" name="Google Shape;1371;p100"/>
          <p:cNvSpPr/>
          <p:nvPr/>
        </p:nvSpPr>
        <p:spPr>
          <a:xfrm>
            <a:off x="2667000" y="6172200"/>
            <a:ext cx="9144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25  38</a:t>
            </a:r>
            <a:endParaRPr/>
          </a:p>
        </p:txBody>
      </p:sp>
      <p:sp>
        <p:nvSpPr>
          <p:cNvPr id="1372" name="Google Shape;1372;p100"/>
          <p:cNvSpPr/>
          <p:nvPr/>
        </p:nvSpPr>
        <p:spPr>
          <a:xfrm>
            <a:off x="5847732" y="6064044"/>
            <a:ext cx="14478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90    100</a:t>
            </a:r>
            <a:endParaRPr/>
          </a:p>
        </p:txBody>
      </p:sp>
      <p:cxnSp>
        <p:nvCxnSpPr>
          <p:cNvPr id="1373" name="Google Shape;1373;p100"/>
          <p:cNvCxnSpPr/>
          <p:nvPr/>
        </p:nvCxnSpPr>
        <p:spPr>
          <a:xfrm flipH="1">
            <a:off x="1143000" y="5257800"/>
            <a:ext cx="1600200" cy="838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4" name="Google Shape;1374;p100"/>
          <p:cNvCxnSpPr/>
          <p:nvPr/>
        </p:nvCxnSpPr>
        <p:spPr>
          <a:xfrm flipH="1">
            <a:off x="3200400" y="5181600"/>
            <a:ext cx="76200" cy="990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5" name="Google Shape;1375;p100"/>
          <p:cNvCxnSpPr/>
          <p:nvPr/>
        </p:nvCxnSpPr>
        <p:spPr>
          <a:xfrm>
            <a:off x="4343400" y="5257800"/>
            <a:ext cx="2286000" cy="762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6" name="Google Shape;1376;p100"/>
          <p:cNvSpPr txBox="1"/>
          <p:nvPr/>
        </p:nvSpPr>
        <p:spPr>
          <a:xfrm>
            <a:off x="228600" y="3886200"/>
            <a:ext cx="4532779" cy="43088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Split &amp; move middle element to parent</a:t>
            </a:r>
            <a:endParaRPr/>
          </a:p>
        </p:txBody>
      </p:sp>
      <p:sp>
        <p:nvSpPr>
          <p:cNvPr id="1377" name="Google Shape;1377;p100"/>
          <p:cNvSpPr/>
          <p:nvPr/>
        </p:nvSpPr>
        <p:spPr>
          <a:xfrm>
            <a:off x="3733800" y="6172200"/>
            <a:ext cx="914400" cy="457200"/>
          </a:xfrm>
          <a:prstGeom prst="rect">
            <a:avLst/>
          </a:prstGeom>
          <a:solidFill>
            <a:srgbClr val="C9DBD7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70</a:t>
            </a:r>
            <a:endParaRPr/>
          </a:p>
        </p:txBody>
      </p:sp>
      <p:cxnSp>
        <p:nvCxnSpPr>
          <p:cNvPr id="1378" name="Google Shape;1378;p100"/>
          <p:cNvCxnSpPr/>
          <p:nvPr/>
        </p:nvCxnSpPr>
        <p:spPr>
          <a:xfrm>
            <a:off x="3810000" y="5257800"/>
            <a:ext cx="1524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B-Trees (Balanced Trees)</a:t>
            </a:r>
            <a:endParaRPr/>
          </a:p>
        </p:txBody>
      </p:sp>
      <p:sp>
        <p:nvSpPr>
          <p:cNvPr id="1384" name="Google Shape;1384;p101"/>
          <p:cNvSpPr txBox="1">
            <a:spLocks noGrp="1"/>
          </p:cNvSpPr>
          <p:nvPr>
            <p:ph type="body" idx="1"/>
          </p:nvPr>
        </p:nvSpPr>
        <p:spPr>
          <a:xfrm>
            <a:off x="228600" y="1738312"/>
            <a:ext cx="8610600" cy="489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All data that has been stored in the tree has been in </a:t>
            </a:r>
            <a:r>
              <a:rPr lang="en-US" sz="2400" b="1">
                <a:solidFill>
                  <a:srgbClr val="0000CC"/>
                </a:solidFill>
              </a:rPr>
              <a:t>memory</a:t>
            </a:r>
            <a:r>
              <a:rPr lang="en-US" sz="2400"/>
              <a:t>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If data gets </a:t>
            </a:r>
            <a:r>
              <a:rPr lang="en-US" sz="2400">
                <a:solidFill>
                  <a:srgbClr val="0000CC"/>
                </a:solidFill>
              </a:rPr>
              <a:t>too big for main memory</a:t>
            </a:r>
            <a:r>
              <a:rPr lang="en-US" sz="2400"/>
              <a:t>, what do we do?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If we </a:t>
            </a:r>
            <a:r>
              <a:rPr lang="en-US" sz="2400">
                <a:solidFill>
                  <a:srgbClr val="0000CC"/>
                </a:solidFill>
              </a:rPr>
              <a:t>keep a pointer to the tree in main memory</a:t>
            </a:r>
            <a:r>
              <a:rPr lang="en-US" sz="2400"/>
              <a:t>, we could bring in just the nodes that we need.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For instance, to do an </a:t>
            </a:r>
            <a:r>
              <a:rPr lang="en-US" sz="2400" b="1"/>
              <a:t>INSERT</a:t>
            </a:r>
            <a:r>
              <a:rPr lang="en-US" sz="2400"/>
              <a:t> with a BST, if we need the left child, we do a </a:t>
            </a:r>
            <a:r>
              <a:rPr lang="en-US" sz="2400">
                <a:solidFill>
                  <a:srgbClr val="C00000"/>
                </a:solidFill>
              </a:rPr>
              <a:t>disk access and retrieve the left child</a:t>
            </a:r>
            <a:r>
              <a:rPr lang="en-US" sz="2400"/>
              <a:t>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If the left child is NULL, then we can do the insert, and store the child node on the disk.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Not too good for a BST.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B-Trees</a:t>
            </a:r>
            <a:endParaRPr/>
          </a:p>
        </p:txBody>
      </p:sp>
      <p:sp>
        <p:nvSpPr>
          <p:cNvPr id="1390" name="Google Shape;1390;p102"/>
          <p:cNvSpPr txBox="1">
            <a:spLocks noGrp="1"/>
          </p:cNvSpPr>
          <p:nvPr>
            <p:ph type="body" idx="1"/>
          </p:nvPr>
        </p:nvSpPr>
        <p:spPr>
          <a:xfrm>
            <a:off x="304800" y="1828800"/>
            <a:ext cx="8461248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The problem with BST: </a:t>
            </a:r>
            <a:r>
              <a:rPr lang="en-US" sz="2400">
                <a:solidFill>
                  <a:srgbClr val="0000CC"/>
                </a:solidFill>
              </a:rPr>
              <a:t>storing the data requires disk accesses</a:t>
            </a:r>
            <a:r>
              <a:rPr lang="en-US" sz="2400"/>
              <a:t>, which is expensive, compared to execution of machine instructions.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If we can </a:t>
            </a:r>
            <a:r>
              <a:rPr lang="en-US" sz="2400">
                <a:solidFill>
                  <a:srgbClr val="C00000"/>
                </a:solidFill>
              </a:rPr>
              <a:t>reduce the number of disk accesses</a:t>
            </a:r>
            <a:r>
              <a:rPr lang="en-US" sz="2400"/>
              <a:t>, then the procedures run </a:t>
            </a:r>
            <a:r>
              <a:rPr lang="en-US" sz="2400">
                <a:solidFill>
                  <a:srgbClr val="C00000"/>
                </a:solidFill>
              </a:rPr>
              <a:t>faster</a:t>
            </a:r>
            <a:r>
              <a:rPr lang="en-US" sz="2400"/>
              <a:t>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The only way to reduce the number of disk accesses is to </a:t>
            </a:r>
            <a:r>
              <a:rPr lang="en-US" sz="2400">
                <a:solidFill>
                  <a:srgbClr val="0000CC"/>
                </a:solidFill>
              </a:rPr>
              <a:t>increase the number of keys in a node</a:t>
            </a:r>
            <a:r>
              <a:rPr lang="en-US" sz="2400"/>
              <a:t>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The BST allows only one key per leaf.</a:t>
            </a:r>
            <a:endParaRPr/>
          </a:p>
          <a:p>
            <a:pPr marL="320040" lvl="0" indent="-320040" algn="just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solidFill>
                  <a:srgbClr val="FF3300"/>
                </a:solidFill>
              </a:rPr>
              <a:t>Very good and often used for Search Engines!</a:t>
            </a:r>
            <a:endParaRPr/>
          </a:p>
          <a:p>
            <a:pPr marL="640080" lvl="1" indent="-274320" algn="just" rtl="0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(when collection size gets very big 🡪 the index does not fit in memory)</a:t>
            </a:r>
            <a:r>
              <a:rPr lang="en-US" sz="2000">
                <a:solidFill>
                  <a:srgbClr val="FF3300"/>
                </a:solidFill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0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rgbClr val="C00000"/>
                </a:solidFill>
              </a:rPr>
              <a:t>B-Trees </a:t>
            </a:r>
            <a:br>
              <a:rPr lang="en-US" sz="3959">
                <a:solidFill>
                  <a:srgbClr val="C00000"/>
                </a:solidFill>
              </a:rPr>
            </a:br>
            <a:r>
              <a:rPr lang="en-US" sz="1979" i="1">
                <a:solidFill>
                  <a:srgbClr val="FF0000"/>
                </a:solidFill>
              </a:rPr>
              <a:t>(generalization of a BST in that a node can have more than 2 children)</a:t>
            </a:r>
            <a:endParaRPr/>
          </a:p>
        </p:txBody>
      </p:sp>
      <p:sp>
        <p:nvSpPr>
          <p:cNvPr id="1397" name="Google Shape;1397;p103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5344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B-tree is a </a:t>
            </a:r>
            <a:r>
              <a:rPr lang="en-US" sz="2200">
                <a:solidFill>
                  <a:srgbClr val="0000CC"/>
                </a:solidFill>
              </a:rPr>
              <a:t>specialized multiway tree </a:t>
            </a:r>
            <a:r>
              <a:rPr lang="en-US" sz="2200"/>
              <a:t>used to store the records in a disk; as it </a:t>
            </a:r>
            <a:r>
              <a:rPr lang="en-US" sz="2200" b="1"/>
              <a:t>REDUCES</a:t>
            </a:r>
            <a:r>
              <a:rPr lang="en-US" sz="2200"/>
              <a:t> the number of disk reads.</a:t>
            </a:r>
            <a:endParaRPr/>
          </a:p>
          <a:p>
            <a:pPr marL="320040" lvl="0" indent="-320040" algn="just" rtl="0">
              <a:spcBef>
                <a:spcPts val="600"/>
              </a:spcBef>
              <a:spcAft>
                <a:spcPts val="0"/>
              </a:spcAft>
              <a:buSzPts val="1320"/>
              <a:buChar char="◻"/>
            </a:pPr>
            <a:r>
              <a:rPr lang="en-US" sz="2200">
                <a:solidFill>
                  <a:srgbClr val="0000CC"/>
                </a:solidFill>
              </a:rPr>
              <a:t>Height of the tree is relatively small</a:t>
            </a:r>
            <a:r>
              <a:rPr lang="en-US" sz="2200"/>
              <a:t>.</a:t>
            </a:r>
            <a:r>
              <a:rPr lang="en-US" sz="2200" i="1"/>
              <a:t> </a:t>
            </a:r>
            <a:endParaRPr/>
          </a:p>
          <a:p>
            <a:pPr marL="320040" lvl="0" indent="-320040" algn="just" rtl="0">
              <a:spcBef>
                <a:spcPts val="600"/>
              </a:spcBef>
              <a:spcAft>
                <a:spcPts val="0"/>
              </a:spcAft>
              <a:buSzPts val="1320"/>
              <a:buChar char="◻"/>
            </a:pPr>
            <a:r>
              <a:rPr lang="en-US" sz="2200" i="1"/>
              <a:t>B</a:t>
            </a:r>
            <a:r>
              <a:rPr lang="en-US" sz="2200"/>
              <a:t>-</a:t>
            </a:r>
            <a:r>
              <a:rPr lang="en-US" sz="2200" i="1"/>
              <a:t>tree</a:t>
            </a:r>
            <a:r>
              <a:rPr lang="en-US" sz="2200"/>
              <a:t> is well suited for </a:t>
            </a:r>
            <a:r>
              <a:rPr lang="en-US" sz="2200" i="1">
                <a:solidFill>
                  <a:srgbClr val="0000CC"/>
                </a:solidFill>
              </a:rPr>
              <a:t>storage</a:t>
            </a:r>
            <a:r>
              <a:rPr lang="en-US" sz="2200">
                <a:solidFill>
                  <a:srgbClr val="0000CC"/>
                </a:solidFill>
              </a:rPr>
              <a:t> systems </a:t>
            </a:r>
            <a:r>
              <a:rPr lang="en-US" sz="2200"/>
              <a:t>that </a:t>
            </a:r>
            <a:r>
              <a:rPr lang="en-US" sz="2200">
                <a:solidFill>
                  <a:srgbClr val="C00000"/>
                </a:solidFill>
              </a:rPr>
              <a:t>read and write relatively large blocks of data</a:t>
            </a:r>
            <a:r>
              <a:rPr lang="en-US" sz="2200"/>
              <a:t>.</a:t>
            </a:r>
            <a:endParaRPr/>
          </a:p>
          <a:p>
            <a:pPr marL="320040" lvl="0" indent="-320040" algn="just" rtl="0">
              <a:spcBef>
                <a:spcPts val="6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It is commonly used in </a:t>
            </a:r>
            <a:r>
              <a:rPr lang="en-US" sz="2200">
                <a:solidFill>
                  <a:srgbClr val="0000CC"/>
                </a:solidFill>
              </a:rPr>
              <a:t>databases and </a:t>
            </a:r>
            <a:r>
              <a:rPr lang="en-US" sz="2200" i="1">
                <a:solidFill>
                  <a:srgbClr val="0000CC"/>
                </a:solidFill>
              </a:rPr>
              <a:t>file</a:t>
            </a:r>
            <a:r>
              <a:rPr lang="en-US" sz="2200">
                <a:solidFill>
                  <a:srgbClr val="0000CC"/>
                </a:solidFill>
              </a:rPr>
              <a:t> systems</a:t>
            </a:r>
            <a:r>
              <a:rPr lang="en-US" sz="2200"/>
              <a:t>.</a:t>
            </a:r>
            <a:endParaRPr/>
          </a:p>
        </p:txBody>
      </p:sp>
      <p:sp>
        <p:nvSpPr>
          <p:cNvPr id="1398" name="Google Shape;1398;p103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88</a:t>
            </a:fld>
            <a:endParaRPr sz="1190"/>
          </a:p>
        </p:txBody>
      </p:sp>
      <p:pic>
        <p:nvPicPr>
          <p:cNvPr id="1399" name="Google Shape;1399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86200"/>
            <a:ext cx="905773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03"/>
          <p:cNvSpPr/>
          <p:nvPr/>
        </p:nvSpPr>
        <p:spPr>
          <a:xfrm>
            <a:off x="228600" y="4419600"/>
            <a:ext cx="8458200" cy="2308324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RULES- </a:t>
            </a:r>
            <a:r>
              <a:rPr lang="en-US" sz="2000" b="1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(All the key values in a node must be in </a:t>
            </a:r>
            <a:r>
              <a:rPr lang="en-US" sz="2000" b="1" i="1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Ascending order</a:t>
            </a:r>
            <a:r>
              <a:rPr lang="en-US" sz="2000" b="1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2400" b="1" i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-1206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Root node should have atleast 2 children.</a:t>
            </a:r>
            <a:endParaRPr/>
          </a:p>
          <a:p>
            <a:pPr marL="0" marR="0" lvl="0" indent="-1206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All </a:t>
            </a:r>
            <a:r>
              <a:rPr lang="en-US" sz="19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leaf nodes </a:t>
            </a: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are on the </a:t>
            </a:r>
            <a:r>
              <a:rPr lang="en-US" sz="19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same level.</a:t>
            </a:r>
            <a:endParaRPr/>
          </a:p>
          <a:p>
            <a:pPr marL="0" marR="0" lvl="0" indent="-1206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Each node must contain </a:t>
            </a:r>
            <a:r>
              <a:rPr lang="en-US" sz="19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atleast ceil(m/2)-1 keys and maximum m-1 keys</a:t>
            </a: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0" marR="0" lvl="0" indent="-1206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All the </a:t>
            </a:r>
            <a:r>
              <a:rPr lang="en-US" sz="19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internal nodes </a:t>
            </a: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 root node have </a:t>
            </a:r>
            <a:r>
              <a:rPr lang="en-US" sz="1900">
                <a:solidFill>
                  <a:srgbClr val="0000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atleast ceil(m/2) non-empty children</a:t>
            </a: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0" marR="0" lvl="0" indent="-1206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For m order tree; non-leaf node with n children must have (n-1) keys.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0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Insertion operation in B-Trees </a:t>
            </a:r>
            <a:endParaRPr sz="2200" i="1">
              <a:solidFill>
                <a:srgbClr val="FF0000"/>
              </a:solidFill>
            </a:endParaRPr>
          </a:p>
        </p:txBody>
      </p:sp>
      <p:sp>
        <p:nvSpPr>
          <p:cNvPr id="1407" name="Google Shape;1407;p104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72"/>
              <a:buChar char="◻"/>
            </a:pPr>
            <a:r>
              <a:rPr lang="en-US" sz="1954"/>
              <a:t>In a B-Tree, </a:t>
            </a:r>
            <a:r>
              <a:rPr lang="en-US" sz="1954" b="1"/>
              <a:t>new</a:t>
            </a:r>
            <a:r>
              <a:rPr lang="en-US" sz="1954"/>
              <a:t> element must be </a:t>
            </a:r>
            <a:r>
              <a:rPr lang="en-US" sz="1954" b="1">
                <a:solidFill>
                  <a:srgbClr val="0000CC"/>
                </a:solidFill>
              </a:rPr>
              <a:t>added only at the leaf node</a:t>
            </a:r>
            <a:r>
              <a:rPr lang="en-US" sz="1954"/>
              <a:t>. 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172"/>
              <a:buChar char="◻"/>
            </a:pPr>
            <a:r>
              <a:rPr lang="en-US" sz="1954"/>
              <a:t>The new keyValue is always attached to the leaf node only. 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172"/>
              <a:buChar char="◻"/>
            </a:pPr>
            <a:r>
              <a:rPr lang="en-US" sz="1954"/>
              <a:t>The insertion operation is performed as follows.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172"/>
              <a:buChar char="◻"/>
            </a:pPr>
            <a:r>
              <a:rPr lang="en-US" sz="1954" b="1"/>
              <a:t>STEPS</a:t>
            </a:r>
            <a:r>
              <a:rPr lang="en-US" sz="1870" b="1"/>
              <a:t> – 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309"/>
              <a:buChar char="🞑"/>
            </a:pPr>
            <a:r>
              <a:rPr lang="en-US" sz="1870" b="1"/>
              <a:t>Step 1</a:t>
            </a:r>
            <a:r>
              <a:rPr lang="en-US" sz="1870"/>
              <a:t> - Check whether tree is </a:t>
            </a:r>
            <a:r>
              <a:rPr lang="en-US" sz="1870" b="1">
                <a:solidFill>
                  <a:srgbClr val="0000CC"/>
                </a:solidFill>
              </a:rPr>
              <a:t>Empty</a:t>
            </a:r>
            <a:r>
              <a:rPr lang="en-US" sz="1870"/>
              <a:t>.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309"/>
              <a:buChar char="🞑"/>
            </a:pPr>
            <a:r>
              <a:rPr lang="en-US" sz="1870" b="1"/>
              <a:t>Step 2 </a:t>
            </a:r>
            <a:r>
              <a:rPr lang="en-US" sz="1870"/>
              <a:t>- If tree is </a:t>
            </a:r>
            <a:r>
              <a:rPr lang="en-US" sz="1870" b="1"/>
              <a:t>Empty</a:t>
            </a:r>
            <a:r>
              <a:rPr lang="en-US" sz="1870"/>
              <a:t>, then </a:t>
            </a:r>
            <a:r>
              <a:rPr lang="en-US" sz="1870" b="1">
                <a:solidFill>
                  <a:srgbClr val="0000CC"/>
                </a:solidFill>
              </a:rPr>
              <a:t>create a new node </a:t>
            </a:r>
            <a:r>
              <a:rPr lang="en-US" sz="1870"/>
              <a:t>with new key value and insert it into the tree as a root node.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309"/>
              <a:buChar char="🞑"/>
            </a:pPr>
            <a:r>
              <a:rPr lang="en-US" sz="1870" b="1"/>
              <a:t>Step 3 </a:t>
            </a:r>
            <a:r>
              <a:rPr lang="en-US" sz="1870"/>
              <a:t>- If tree is </a:t>
            </a:r>
            <a:r>
              <a:rPr lang="en-US" sz="1870" b="1"/>
              <a:t>NOT Empty</a:t>
            </a:r>
            <a:r>
              <a:rPr lang="en-US" sz="1870"/>
              <a:t>, then </a:t>
            </a:r>
            <a:r>
              <a:rPr lang="en-US" sz="1870" b="1">
                <a:solidFill>
                  <a:srgbClr val="0000CC"/>
                </a:solidFill>
              </a:rPr>
              <a:t>find the suitable leaf node </a:t>
            </a:r>
            <a:r>
              <a:rPr lang="en-US" sz="1870"/>
              <a:t>to which the new key value is added using Binary Search Tree logic.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309"/>
              <a:buChar char="🞑"/>
            </a:pPr>
            <a:r>
              <a:rPr lang="en-US" sz="1870" b="1"/>
              <a:t>Step 4 </a:t>
            </a:r>
            <a:r>
              <a:rPr lang="en-US" sz="1870"/>
              <a:t>- If that </a:t>
            </a:r>
            <a:r>
              <a:rPr lang="en-US" sz="1870" b="1"/>
              <a:t>leaf node has empty position</a:t>
            </a:r>
            <a:r>
              <a:rPr lang="en-US" sz="1870"/>
              <a:t>, </a:t>
            </a:r>
            <a:r>
              <a:rPr lang="en-US" sz="1870" b="1">
                <a:solidFill>
                  <a:srgbClr val="0000CC"/>
                </a:solidFill>
              </a:rPr>
              <a:t>add</a:t>
            </a:r>
            <a:r>
              <a:rPr lang="en-US" sz="1870"/>
              <a:t> the new key value to that leaf node in ascending order of key value within the node.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309"/>
              <a:buChar char="🞑"/>
            </a:pPr>
            <a:r>
              <a:rPr lang="en-US" sz="1870" b="1"/>
              <a:t>Step 5 </a:t>
            </a:r>
            <a:r>
              <a:rPr lang="en-US" sz="1870"/>
              <a:t>- If that </a:t>
            </a:r>
            <a:r>
              <a:rPr lang="en-US" sz="1870" b="1"/>
              <a:t>leaf node is already full</a:t>
            </a:r>
            <a:r>
              <a:rPr lang="en-US" sz="1870"/>
              <a:t>, </a:t>
            </a:r>
            <a:r>
              <a:rPr lang="en-US" sz="1870" b="1">
                <a:solidFill>
                  <a:srgbClr val="0000CC"/>
                </a:solidFill>
              </a:rPr>
              <a:t>split</a:t>
            </a:r>
            <a:r>
              <a:rPr lang="en-US" sz="1870"/>
              <a:t> that leaf node by </a:t>
            </a:r>
            <a:r>
              <a:rPr lang="en-US" sz="1870" b="1">
                <a:solidFill>
                  <a:srgbClr val="0000CC"/>
                </a:solidFill>
              </a:rPr>
              <a:t>sending middle value to its parent node</a:t>
            </a:r>
            <a:r>
              <a:rPr lang="en-US" sz="1870"/>
              <a:t>. Repeat the same until the sending value is fixed into a node.</a:t>
            </a:r>
            <a:endParaRPr/>
          </a:p>
          <a:p>
            <a:pPr marL="640080" lvl="1" indent="-27432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309"/>
              <a:buChar char="🞑"/>
            </a:pPr>
            <a:r>
              <a:rPr lang="en-US" sz="1870" b="1"/>
              <a:t>Step 6 </a:t>
            </a:r>
            <a:r>
              <a:rPr lang="en-US" sz="1870"/>
              <a:t>- If the </a:t>
            </a:r>
            <a:r>
              <a:rPr lang="en-US" sz="1870" b="1"/>
              <a:t>splitting is performed at root node </a:t>
            </a:r>
            <a:r>
              <a:rPr lang="en-US" sz="1870"/>
              <a:t>then the </a:t>
            </a:r>
            <a:r>
              <a:rPr lang="en-US" sz="1870" b="1">
                <a:solidFill>
                  <a:srgbClr val="0000CC"/>
                </a:solidFill>
              </a:rPr>
              <a:t>middle value becomes new root node </a:t>
            </a:r>
            <a:r>
              <a:rPr lang="en-US" sz="1870"/>
              <a:t>for the tree and the height of the tree is increased by one.</a:t>
            </a:r>
            <a:endParaRPr/>
          </a:p>
          <a:p>
            <a:pPr marL="640080" lvl="1" indent="-194976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250"/>
              <a:buNone/>
            </a:pPr>
            <a:endParaRPr sz="1785"/>
          </a:p>
          <a:p>
            <a:pPr marL="320040" lvl="0" indent="-248793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122"/>
              <a:buNone/>
            </a:pPr>
            <a:endParaRPr sz="1870"/>
          </a:p>
        </p:txBody>
      </p:sp>
      <p:sp>
        <p:nvSpPr>
          <p:cNvPr id="1408" name="Google Shape;1408;p10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89</a:t>
            </a:fld>
            <a:endParaRPr sz="119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9</a:t>
            </a:fld>
            <a:endParaRPr sz="1190"/>
          </a:p>
        </p:txBody>
      </p:sp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Syntax Analyzer</a:t>
            </a: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537448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spcBef>
                <a:spcPts val="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A </a:t>
            </a:r>
            <a:r>
              <a:rPr lang="en-US" sz="2200" b="1"/>
              <a:t>Syntax Analyzer</a:t>
            </a:r>
            <a:r>
              <a:rPr lang="en-US" sz="2200"/>
              <a:t> creates the syntactic structure (generally a parse tree) of the given program.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A syntax analyzer is also called as a </a:t>
            </a:r>
            <a:r>
              <a:rPr lang="en-US" sz="2200" b="1"/>
              <a:t>parser</a:t>
            </a:r>
            <a:r>
              <a:rPr lang="en-US" sz="2200"/>
              <a:t>.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320"/>
              <a:buChar char="◻"/>
            </a:pPr>
            <a:r>
              <a:rPr lang="en-US" sz="2200"/>
              <a:t>A </a:t>
            </a:r>
            <a:r>
              <a:rPr lang="en-US" sz="2200" b="1"/>
              <a:t>parse tree</a:t>
            </a:r>
            <a:r>
              <a:rPr lang="en-US" sz="2200"/>
              <a:t> describes a syntactic structure.</a:t>
            </a:r>
            <a:endParaRPr/>
          </a:p>
          <a:p>
            <a:pPr marL="320040" lvl="0" indent="-320040" algn="l" rtl="0">
              <a:spcBef>
                <a:spcPts val="700"/>
              </a:spcBef>
              <a:spcAft>
                <a:spcPts val="0"/>
              </a:spcAft>
              <a:buSzPts val="1320"/>
              <a:buFont typeface="Twentieth Century"/>
              <a:buNone/>
            </a:pPr>
            <a:r>
              <a:rPr lang="en-US" sz="2200"/>
              <a:t>			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581400"/>
            <a:ext cx="8000343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0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Example B-Trees </a:t>
            </a:r>
            <a:endParaRPr sz="2200" i="1">
              <a:solidFill>
                <a:srgbClr val="FF0000"/>
              </a:solidFill>
            </a:endParaRPr>
          </a:p>
        </p:txBody>
      </p:sp>
      <p:sp>
        <p:nvSpPr>
          <p:cNvPr id="1415" name="Google Shape;1415;p105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686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72"/>
              <a:buChar char="◻"/>
            </a:pPr>
            <a:r>
              <a:rPr lang="en-US" sz="1954"/>
              <a:t>Construct a B-tree of order 3 for numbers 1 to 10 </a:t>
            </a:r>
            <a:r>
              <a:rPr lang="en-US" sz="1954" b="1"/>
              <a:t>( 3 order means 2 keys and 3 children)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172"/>
              <a:buChar char="◻"/>
            </a:pPr>
            <a:r>
              <a:rPr lang="en-US" sz="1954"/>
              <a:t>Numbers – { 1, 2 ,3, 4, 5, 6, 7, 8, 9,10 }</a:t>
            </a:r>
            <a:endParaRPr/>
          </a:p>
        </p:txBody>
      </p:sp>
      <p:sp>
        <p:nvSpPr>
          <p:cNvPr id="1416" name="Google Shape;1416;p105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90</a:t>
            </a:fld>
            <a:endParaRPr sz="1190"/>
          </a:p>
        </p:txBody>
      </p:sp>
      <p:pic>
        <p:nvPicPr>
          <p:cNvPr id="1417" name="Google Shape;1417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971800"/>
            <a:ext cx="15144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4724400"/>
            <a:ext cx="14192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4600" y="3581400"/>
            <a:ext cx="60388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06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91</a:t>
            </a:fld>
            <a:endParaRPr sz="1190"/>
          </a:p>
        </p:txBody>
      </p:sp>
      <p:pic>
        <p:nvPicPr>
          <p:cNvPr id="1426" name="Google Shape;1426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0"/>
            <a:ext cx="24193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9400" y="685800"/>
            <a:ext cx="1395046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3400" y="0"/>
            <a:ext cx="269557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7600" y="609600"/>
            <a:ext cx="11557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10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2438400"/>
            <a:ext cx="284797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10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71800" y="2438400"/>
            <a:ext cx="52482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0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0" y="2895600"/>
            <a:ext cx="11887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10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0484" y="4724400"/>
            <a:ext cx="3079916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0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05199" y="5181600"/>
            <a:ext cx="120178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10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00600" y="4343400"/>
            <a:ext cx="401002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07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92</a:t>
            </a:fld>
            <a:endParaRPr sz="1190"/>
          </a:p>
        </p:txBody>
      </p:sp>
      <p:pic>
        <p:nvPicPr>
          <p:cNvPr id="1441" name="Google Shape;1441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4074998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6200" y="914400"/>
            <a:ext cx="121484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1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9200" y="0"/>
            <a:ext cx="4047162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1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" y="3352800"/>
            <a:ext cx="990600" cy="31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1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2743200"/>
            <a:ext cx="4648200" cy="189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10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77000" y="3505200"/>
            <a:ext cx="1219200" cy="38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10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57600" y="4762720"/>
            <a:ext cx="5410200" cy="201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0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wentieth Century"/>
              <a:buNone/>
            </a:pPr>
            <a:r>
              <a:rPr lang="en-US">
                <a:solidFill>
                  <a:srgbClr val="C00000"/>
                </a:solidFill>
              </a:rPr>
              <a:t>Example B-Trees </a:t>
            </a:r>
            <a:endParaRPr sz="2200" i="1">
              <a:solidFill>
                <a:srgbClr val="FF0000"/>
              </a:solidFill>
            </a:endParaRPr>
          </a:p>
        </p:txBody>
      </p:sp>
      <p:sp>
        <p:nvSpPr>
          <p:cNvPr id="1454" name="Google Shape;1454;p108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686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0040" lvl="0" indent="-32004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72"/>
              <a:buChar char="◻"/>
            </a:pPr>
            <a:r>
              <a:rPr lang="en-US" sz="1954"/>
              <a:t>Construct a B-tree of order 3 for numbers 1 to 10 </a:t>
            </a:r>
            <a:r>
              <a:rPr lang="en-US" sz="1954" b="1"/>
              <a:t>( 3 order means 2 keys and 3 children)</a:t>
            </a:r>
            <a:endParaRPr/>
          </a:p>
          <a:p>
            <a:pPr marL="320040" lvl="0" indent="-32004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172"/>
              <a:buChar char="◻"/>
            </a:pPr>
            <a:r>
              <a:rPr lang="en-US" sz="1954"/>
              <a:t>Numbers – { 1, 2 ,3, 4, 5, 6, 7, 8, 9,10 }</a:t>
            </a:r>
            <a:endParaRPr/>
          </a:p>
        </p:txBody>
      </p:sp>
      <p:sp>
        <p:nvSpPr>
          <p:cNvPr id="1455" name="Google Shape;1455;p108"/>
          <p:cNvSpPr txBox="1">
            <a:spLocks noGrp="1"/>
          </p:cNvSpPr>
          <p:nvPr>
            <p:ph type="sldNum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90"/>
              <a:t>93</a:t>
            </a:fld>
            <a:endParaRPr sz="119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09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rPr lang="en-US" sz="3200">
                <a:solidFill>
                  <a:schemeClr val="dk1"/>
                </a:solidFill>
              </a:rPr>
              <a:t>Create a B Tree of order 4</a:t>
            </a:r>
            <a:br>
              <a:rPr lang="en-US" sz="32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1461" name="Google Shape;1461;p109"/>
          <p:cNvSpPr txBox="1"/>
          <p:nvPr/>
        </p:nvSpPr>
        <p:spPr>
          <a:xfrm>
            <a:off x="685800" y="28448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</a:t>
            </a:r>
            <a:r>
              <a:rPr lang="en-US" sz="2800" b="1">
                <a:solidFill>
                  <a:srgbClr val="FF33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</a:t>
            </a: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</a:t>
            </a:r>
            <a:endParaRPr/>
          </a:p>
        </p:txBody>
      </p:sp>
      <p:sp>
        <p:nvSpPr>
          <p:cNvPr id="1462" name="Google Shape;1462;p109"/>
          <p:cNvSpPr txBox="1"/>
          <p:nvPr/>
        </p:nvSpPr>
        <p:spPr>
          <a:xfrm>
            <a:off x="685800" y="50800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3 * 5 * </a:t>
            </a:r>
            <a:r>
              <a:rPr lang="en-US" sz="2800" b="1">
                <a:solidFill>
                  <a:srgbClr val="FF33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21</a:t>
            </a: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</a:t>
            </a:r>
            <a:endParaRPr/>
          </a:p>
        </p:txBody>
      </p:sp>
      <p:sp>
        <p:nvSpPr>
          <p:cNvPr id="1463" name="Google Shape;1463;p109"/>
          <p:cNvSpPr txBox="1"/>
          <p:nvPr/>
        </p:nvSpPr>
        <p:spPr>
          <a:xfrm>
            <a:off x="685800" y="38608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</a:t>
            </a:r>
            <a:r>
              <a:rPr lang="en-US" sz="2800" b="1">
                <a:solidFill>
                  <a:srgbClr val="FF33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5 *</a:t>
            </a:r>
            <a:endParaRPr/>
          </a:p>
        </p:txBody>
      </p:sp>
      <p:sp>
        <p:nvSpPr>
          <p:cNvPr id="1464" name="Google Shape;1464;p109"/>
          <p:cNvSpPr/>
          <p:nvPr/>
        </p:nvSpPr>
        <p:spPr>
          <a:xfrm>
            <a:off x="457200" y="1676400"/>
            <a:ext cx="48892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5, 3, 21,9,1,13, 2, 7,10,12, 4, 8</a:t>
            </a:r>
            <a:endParaRPr/>
          </a:p>
        </p:txBody>
      </p:sp>
      <p:sp>
        <p:nvSpPr>
          <p:cNvPr id="1465" name="Google Shape;1465;p109"/>
          <p:cNvSpPr/>
          <p:nvPr/>
        </p:nvSpPr>
        <p:spPr>
          <a:xfrm>
            <a:off x="3352800" y="3886200"/>
            <a:ext cx="12259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 9 </a:t>
            </a:r>
            <a:endParaRPr/>
          </a:p>
        </p:txBody>
      </p:sp>
      <p:sp>
        <p:nvSpPr>
          <p:cNvPr id="1466" name="Google Shape;1466;p109"/>
          <p:cNvSpPr/>
          <p:nvPr/>
        </p:nvSpPr>
        <p:spPr>
          <a:xfrm>
            <a:off x="609600" y="6172200"/>
            <a:ext cx="23644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Treat * as pointers</a:t>
            </a:r>
            <a:endParaRPr/>
          </a:p>
        </p:txBody>
      </p:sp>
      <p:pic>
        <p:nvPicPr>
          <p:cNvPr id="1467" name="Google Shape;1467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0779" y="2971800"/>
            <a:ext cx="4553221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10"/>
          <p:cNvSpPr txBox="1">
            <a:spLocks noGrp="1"/>
          </p:cNvSpPr>
          <p:nvPr>
            <p:ph type="title"/>
          </p:nvPr>
        </p:nvSpPr>
        <p:spPr>
          <a:xfrm>
            <a:off x="5562600" y="914400"/>
            <a:ext cx="2895600" cy="9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r>
              <a:rPr lang="en-US" sz="3000">
                <a:solidFill>
                  <a:schemeClr val="dk1"/>
                </a:solidFill>
              </a:rPr>
              <a:t>Insert  1, 13</a:t>
            </a:r>
            <a:endParaRPr/>
          </a:p>
        </p:txBody>
      </p:sp>
      <p:sp>
        <p:nvSpPr>
          <p:cNvPr id="1473" name="Google Shape;1473;p110"/>
          <p:cNvSpPr txBox="1"/>
          <p:nvPr/>
        </p:nvSpPr>
        <p:spPr>
          <a:xfrm>
            <a:off x="4724400" y="4034135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9 *</a:t>
            </a:r>
            <a:endParaRPr/>
          </a:p>
        </p:txBody>
      </p:sp>
      <p:sp>
        <p:nvSpPr>
          <p:cNvPr id="1474" name="Google Shape;1474;p110"/>
          <p:cNvSpPr txBox="1"/>
          <p:nvPr/>
        </p:nvSpPr>
        <p:spPr>
          <a:xfrm>
            <a:off x="3048000" y="51054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</a:t>
            </a:r>
            <a:r>
              <a:rPr lang="en-US" sz="2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3 * 5 *</a:t>
            </a:r>
            <a:endParaRPr/>
          </a:p>
        </p:txBody>
      </p:sp>
      <p:sp>
        <p:nvSpPr>
          <p:cNvPr id="1475" name="Google Shape;1475;p110"/>
          <p:cNvSpPr txBox="1"/>
          <p:nvPr/>
        </p:nvSpPr>
        <p:spPr>
          <a:xfrm>
            <a:off x="6248400" y="51816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</a:t>
            </a:r>
            <a:r>
              <a:rPr lang="en-US" sz="2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21 *</a:t>
            </a:r>
            <a:endParaRPr/>
          </a:p>
        </p:txBody>
      </p:sp>
      <p:cxnSp>
        <p:nvCxnSpPr>
          <p:cNvPr id="1476" name="Google Shape;1476;p110"/>
          <p:cNvCxnSpPr/>
          <p:nvPr/>
        </p:nvCxnSpPr>
        <p:spPr>
          <a:xfrm flipH="1">
            <a:off x="4343400" y="4262735"/>
            <a:ext cx="1295400" cy="838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7" name="Google Shape;1477;p110"/>
          <p:cNvCxnSpPr/>
          <p:nvPr/>
        </p:nvCxnSpPr>
        <p:spPr>
          <a:xfrm>
            <a:off x="6172200" y="4262735"/>
            <a:ext cx="12192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8" name="Google Shape;1478;p110"/>
          <p:cNvSpPr txBox="1"/>
          <p:nvPr/>
        </p:nvSpPr>
        <p:spPr>
          <a:xfrm>
            <a:off x="7010400" y="3957935"/>
            <a:ext cx="45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479" name="Google Shape;1479;p110"/>
          <p:cNvSpPr txBox="1"/>
          <p:nvPr/>
        </p:nvSpPr>
        <p:spPr>
          <a:xfrm>
            <a:off x="3048000" y="4567535"/>
            <a:ext cx="45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1480" name="Google Shape;1480;p110"/>
          <p:cNvSpPr txBox="1"/>
          <p:nvPr/>
        </p:nvSpPr>
        <p:spPr>
          <a:xfrm>
            <a:off x="8153400" y="4643735"/>
            <a:ext cx="45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/>
          </a:p>
        </p:txBody>
      </p:sp>
      <p:sp>
        <p:nvSpPr>
          <p:cNvPr id="1481" name="Google Shape;1481;p110"/>
          <p:cNvSpPr txBox="1"/>
          <p:nvPr/>
        </p:nvSpPr>
        <p:spPr>
          <a:xfrm>
            <a:off x="2667000" y="6243935"/>
            <a:ext cx="6324600" cy="46166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Nodes b and c have room to insert more elements</a:t>
            </a:r>
            <a:endParaRPr/>
          </a:p>
        </p:txBody>
      </p:sp>
      <p:pic>
        <p:nvPicPr>
          <p:cNvPr id="1482" name="Google Shape;1482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22374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11"/>
          <p:cNvSpPr txBox="1">
            <a:spLocks noGrp="1"/>
          </p:cNvSpPr>
          <p:nvPr>
            <p:ph type="title"/>
          </p:nvPr>
        </p:nvSpPr>
        <p:spPr>
          <a:xfrm>
            <a:off x="6705600" y="533400"/>
            <a:ext cx="1752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959"/>
              <a:buFont typeface="Twentieth Century"/>
              <a:buNone/>
            </a:pPr>
            <a:r>
              <a:rPr lang="en-US" sz="3959">
                <a:solidFill>
                  <a:srgbClr val="C00000"/>
                </a:solidFill>
              </a:rPr>
              <a:t>Insert 2</a:t>
            </a:r>
            <a:endParaRPr/>
          </a:p>
        </p:txBody>
      </p:sp>
      <p:sp>
        <p:nvSpPr>
          <p:cNvPr id="1488" name="Google Shape;1488;p111"/>
          <p:cNvSpPr txBox="1"/>
          <p:nvPr/>
        </p:nvSpPr>
        <p:spPr>
          <a:xfrm>
            <a:off x="3657600" y="34290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3 * 9 *</a:t>
            </a:r>
            <a:endParaRPr/>
          </a:p>
        </p:txBody>
      </p:sp>
      <p:sp>
        <p:nvSpPr>
          <p:cNvPr id="1489" name="Google Shape;1489;p111"/>
          <p:cNvSpPr txBox="1"/>
          <p:nvPr/>
        </p:nvSpPr>
        <p:spPr>
          <a:xfrm>
            <a:off x="990600" y="45720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 * </a:t>
            </a:r>
            <a:r>
              <a:rPr lang="en-US" sz="2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</a:t>
            </a:r>
            <a:endParaRPr/>
          </a:p>
        </p:txBody>
      </p:sp>
      <p:sp>
        <p:nvSpPr>
          <p:cNvPr id="1490" name="Google Shape;1490;p111"/>
          <p:cNvSpPr txBox="1"/>
          <p:nvPr/>
        </p:nvSpPr>
        <p:spPr>
          <a:xfrm>
            <a:off x="6477000" y="45720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13 * 21 *</a:t>
            </a:r>
            <a:endParaRPr/>
          </a:p>
        </p:txBody>
      </p:sp>
      <p:sp>
        <p:nvSpPr>
          <p:cNvPr id="1491" name="Google Shape;1491;p111"/>
          <p:cNvSpPr txBox="1"/>
          <p:nvPr/>
        </p:nvSpPr>
        <p:spPr>
          <a:xfrm>
            <a:off x="3733800" y="45466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5 *</a:t>
            </a:r>
            <a:endParaRPr/>
          </a:p>
        </p:txBody>
      </p:sp>
      <p:cxnSp>
        <p:nvCxnSpPr>
          <p:cNvPr id="1492" name="Google Shape;1492;p111"/>
          <p:cNvCxnSpPr/>
          <p:nvPr/>
        </p:nvCxnSpPr>
        <p:spPr>
          <a:xfrm flipH="1">
            <a:off x="2133600" y="3657600"/>
            <a:ext cx="22098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3" name="Google Shape;1493;p111"/>
          <p:cNvCxnSpPr/>
          <p:nvPr/>
        </p:nvCxnSpPr>
        <p:spPr>
          <a:xfrm>
            <a:off x="4800600" y="3657600"/>
            <a:ext cx="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4" name="Google Shape;1494;p111"/>
          <p:cNvCxnSpPr/>
          <p:nvPr/>
        </p:nvCxnSpPr>
        <p:spPr>
          <a:xfrm>
            <a:off x="5257800" y="3657600"/>
            <a:ext cx="21336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5" name="Google Shape;1495;p111"/>
          <p:cNvSpPr txBox="1"/>
          <p:nvPr/>
        </p:nvSpPr>
        <p:spPr>
          <a:xfrm>
            <a:off x="5943600" y="3352800"/>
            <a:ext cx="45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496" name="Google Shape;1496;p111"/>
          <p:cNvSpPr txBox="1"/>
          <p:nvPr/>
        </p:nvSpPr>
        <p:spPr>
          <a:xfrm>
            <a:off x="838200" y="4038600"/>
            <a:ext cx="45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1497" name="Google Shape;1497;p111"/>
          <p:cNvSpPr txBox="1"/>
          <p:nvPr/>
        </p:nvSpPr>
        <p:spPr>
          <a:xfrm>
            <a:off x="3657600" y="4114800"/>
            <a:ext cx="45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/>
          </a:p>
        </p:txBody>
      </p:sp>
      <p:sp>
        <p:nvSpPr>
          <p:cNvPr id="1498" name="Google Shape;1498;p111"/>
          <p:cNvSpPr txBox="1"/>
          <p:nvPr/>
        </p:nvSpPr>
        <p:spPr>
          <a:xfrm>
            <a:off x="8305800" y="4114800"/>
            <a:ext cx="45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/>
          </a:p>
        </p:txBody>
      </p:sp>
      <p:sp>
        <p:nvSpPr>
          <p:cNvPr id="1499" name="Google Shape;1499;p111"/>
          <p:cNvSpPr txBox="1"/>
          <p:nvPr/>
        </p:nvSpPr>
        <p:spPr>
          <a:xfrm>
            <a:off x="381000" y="5638800"/>
            <a:ext cx="8382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 b has no more room, so it splits creating node d.</a:t>
            </a:r>
            <a:endParaRPr/>
          </a:p>
        </p:txBody>
      </p:sp>
      <p:pic>
        <p:nvPicPr>
          <p:cNvPr id="1500" name="Google Shape;1500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3817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12"/>
          <p:cNvSpPr txBox="1">
            <a:spLocks noGrp="1"/>
          </p:cNvSpPr>
          <p:nvPr>
            <p:ph type="title"/>
          </p:nvPr>
        </p:nvSpPr>
        <p:spPr>
          <a:xfrm>
            <a:off x="5715000" y="1905000"/>
            <a:ext cx="2133600" cy="9906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Twentieth Century"/>
              <a:buNone/>
            </a:pPr>
            <a:r>
              <a:rPr lang="en-US" sz="3200">
                <a:solidFill>
                  <a:srgbClr val="C00000"/>
                </a:solidFill>
              </a:rPr>
              <a:t>Insert 7, 10</a:t>
            </a:r>
            <a:endParaRPr/>
          </a:p>
        </p:txBody>
      </p:sp>
      <p:sp>
        <p:nvSpPr>
          <p:cNvPr id="1506" name="Google Shape;1506;p112"/>
          <p:cNvSpPr txBox="1"/>
          <p:nvPr/>
        </p:nvSpPr>
        <p:spPr>
          <a:xfrm>
            <a:off x="3124200" y="39624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3 * 9 *</a:t>
            </a:r>
            <a:endParaRPr/>
          </a:p>
        </p:txBody>
      </p:sp>
      <p:sp>
        <p:nvSpPr>
          <p:cNvPr id="1507" name="Google Shape;1507;p112"/>
          <p:cNvSpPr txBox="1"/>
          <p:nvPr/>
        </p:nvSpPr>
        <p:spPr>
          <a:xfrm>
            <a:off x="457200" y="51054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 * 2 *</a:t>
            </a:r>
            <a:endParaRPr/>
          </a:p>
        </p:txBody>
      </p:sp>
      <p:sp>
        <p:nvSpPr>
          <p:cNvPr id="1508" name="Google Shape;1508;p112"/>
          <p:cNvSpPr txBox="1"/>
          <p:nvPr/>
        </p:nvSpPr>
        <p:spPr>
          <a:xfrm>
            <a:off x="5943600" y="5105400"/>
            <a:ext cx="29718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</a:t>
            </a:r>
            <a:r>
              <a:rPr lang="en-US" sz="2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13 * 21 *</a:t>
            </a:r>
            <a:endParaRPr/>
          </a:p>
        </p:txBody>
      </p:sp>
      <p:sp>
        <p:nvSpPr>
          <p:cNvPr id="1509" name="Google Shape;1509;p112"/>
          <p:cNvSpPr txBox="1"/>
          <p:nvPr/>
        </p:nvSpPr>
        <p:spPr>
          <a:xfrm>
            <a:off x="3200400" y="5080000"/>
            <a:ext cx="2286000" cy="52322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5 * </a:t>
            </a:r>
            <a:r>
              <a:rPr lang="en-US" sz="2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</a:t>
            </a:r>
            <a:endParaRPr/>
          </a:p>
        </p:txBody>
      </p:sp>
      <p:cxnSp>
        <p:nvCxnSpPr>
          <p:cNvPr id="1510" name="Google Shape;1510;p112"/>
          <p:cNvCxnSpPr/>
          <p:nvPr/>
        </p:nvCxnSpPr>
        <p:spPr>
          <a:xfrm flipH="1">
            <a:off x="1600200" y="4191000"/>
            <a:ext cx="22098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1" name="Google Shape;1511;p112"/>
          <p:cNvCxnSpPr/>
          <p:nvPr/>
        </p:nvCxnSpPr>
        <p:spPr>
          <a:xfrm>
            <a:off x="4267200" y="4191000"/>
            <a:ext cx="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2" name="Google Shape;1512;p112"/>
          <p:cNvCxnSpPr/>
          <p:nvPr/>
        </p:nvCxnSpPr>
        <p:spPr>
          <a:xfrm>
            <a:off x="4724400" y="4191000"/>
            <a:ext cx="21336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3" name="Google Shape;1513;p112"/>
          <p:cNvSpPr txBox="1"/>
          <p:nvPr/>
        </p:nvSpPr>
        <p:spPr>
          <a:xfrm>
            <a:off x="5410200" y="3886200"/>
            <a:ext cx="45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514" name="Google Shape;1514;p112"/>
          <p:cNvSpPr txBox="1"/>
          <p:nvPr/>
        </p:nvSpPr>
        <p:spPr>
          <a:xfrm>
            <a:off x="381000" y="4572000"/>
            <a:ext cx="45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1515" name="Google Shape;1515;p112"/>
          <p:cNvSpPr txBox="1"/>
          <p:nvPr/>
        </p:nvSpPr>
        <p:spPr>
          <a:xfrm>
            <a:off x="3124200" y="4572000"/>
            <a:ext cx="45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/>
          </a:p>
        </p:txBody>
      </p:sp>
      <p:sp>
        <p:nvSpPr>
          <p:cNvPr id="1516" name="Google Shape;1516;p112"/>
          <p:cNvSpPr txBox="1"/>
          <p:nvPr/>
        </p:nvSpPr>
        <p:spPr>
          <a:xfrm>
            <a:off x="7696200" y="4572000"/>
            <a:ext cx="45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/>
          </a:p>
        </p:txBody>
      </p:sp>
      <p:sp>
        <p:nvSpPr>
          <p:cNvPr id="1517" name="Google Shape;1517;p112"/>
          <p:cNvSpPr txBox="1"/>
          <p:nvPr/>
        </p:nvSpPr>
        <p:spPr>
          <a:xfrm>
            <a:off x="1447800" y="617220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Nodes d and c have room to add more elements</a:t>
            </a:r>
            <a:endParaRPr/>
          </a:p>
        </p:txBody>
      </p:sp>
      <p:pic>
        <p:nvPicPr>
          <p:cNvPr id="1518" name="Google Shape;1518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6114432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13"/>
          <p:cNvSpPr txBox="1">
            <a:spLocks noGrp="1"/>
          </p:cNvSpPr>
          <p:nvPr>
            <p:ph type="title"/>
          </p:nvPr>
        </p:nvSpPr>
        <p:spPr>
          <a:xfrm>
            <a:off x="6324600" y="2057400"/>
            <a:ext cx="213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wentieth Century"/>
              <a:buNone/>
            </a:pPr>
            <a:r>
              <a:rPr lang="en-US" sz="3200" b="1">
                <a:solidFill>
                  <a:srgbClr val="FF0000"/>
                </a:solidFill>
              </a:rPr>
              <a:t>Insert 12</a:t>
            </a:r>
            <a:endParaRPr/>
          </a:p>
        </p:txBody>
      </p:sp>
      <p:sp>
        <p:nvSpPr>
          <p:cNvPr id="1524" name="Google Shape;1524;p113"/>
          <p:cNvSpPr txBox="1"/>
          <p:nvPr/>
        </p:nvSpPr>
        <p:spPr>
          <a:xfrm>
            <a:off x="3429000" y="3886200"/>
            <a:ext cx="2286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3 * 9 * 13 *</a:t>
            </a:r>
            <a:endParaRPr/>
          </a:p>
        </p:txBody>
      </p:sp>
      <p:sp>
        <p:nvSpPr>
          <p:cNvPr id="1525" name="Google Shape;1525;p113"/>
          <p:cNvSpPr txBox="1"/>
          <p:nvPr/>
        </p:nvSpPr>
        <p:spPr>
          <a:xfrm>
            <a:off x="762000" y="5029200"/>
            <a:ext cx="14478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 * 2 *</a:t>
            </a:r>
            <a:endParaRPr/>
          </a:p>
        </p:txBody>
      </p:sp>
      <p:sp>
        <p:nvSpPr>
          <p:cNvPr id="1526" name="Google Shape;1526;p113"/>
          <p:cNvSpPr txBox="1"/>
          <p:nvPr/>
        </p:nvSpPr>
        <p:spPr>
          <a:xfrm>
            <a:off x="7315200" y="5029200"/>
            <a:ext cx="1143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21 *</a:t>
            </a:r>
            <a:endParaRPr/>
          </a:p>
        </p:txBody>
      </p:sp>
      <p:sp>
        <p:nvSpPr>
          <p:cNvPr id="1527" name="Google Shape;1527;p113"/>
          <p:cNvSpPr txBox="1"/>
          <p:nvPr/>
        </p:nvSpPr>
        <p:spPr>
          <a:xfrm>
            <a:off x="2895600" y="5003800"/>
            <a:ext cx="1524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5 * 7 *</a:t>
            </a:r>
            <a:endParaRPr/>
          </a:p>
        </p:txBody>
      </p:sp>
      <p:sp>
        <p:nvSpPr>
          <p:cNvPr id="1528" name="Google Shape;1528;p113"/>
          <p:cNvSpPr txBox="1"/>
          <p:nvPr/>
        </p:nvSpPr>
        <p:spPr>
          <a:xfrm>
            <a:off x="5105400" y="5029200"/>
            <a:ext cx="16002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10 * </a:t>
            </a:r>
            <a:r>
              <a:rPr lang="en-US" sz="2000" b="1">
                <a:solidFill>
                  <a:srgbClr val="FF33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</a:t>
            </a:r>
            <a:endParaRPr/>
          </a:p>
        </p:txBody>
      </p:sp>
      <p:cxnSp>
        <p:nvCxnSpPr>
          <p:cNvPr id="1529" name="Google Shape;1529;p113"/>
          <p:cNvCxnSpPr/>
          <p:nvPr/>
        </p:nvCxnSpPr>
        <p:spPr>
          <a:xfrm flipH="1">
            <a:off x="1371600" y="4114800"/>
            <a:ext cx="24384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0" name="Google Shape;1530;p113"/>
          <p:cNvCxnSpPr/>
          <p:nvPr/>
        </p:nvCxnSpPr>
        <p:spPr>
          <a:xfrm flipH="1">
            <a:off x="3581400" y="4114800"/>
            <a:ext cx="6858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1" name="Google Shape;1531;p113"/>
          <p:cNvCxnSpPr/>
          <p:nvPr/>
        </p:nvCxnSpPr>
        <p:spPr>
          <a:xfrm>
            <a:off x="4724400" y="4114800"/>
            <a:ext cx="11430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2" name="Google Shape;1532;p113"/>
          <p:cNvCxnSpPr/>
          <p:nvPr/>
        </p:nvCxnSpPr>
        <p:spPr>
          <a:xfrm>
            <a:off x="5410200" y="4114800"/>
            <a:ext cx="24384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3" name="Google Shape;1533;p113"/>
          <p:cNvSpPr txBox="1"/>
          <p:nvPr/>
        </p:nvSpPr>
        <p:spPr>
          <a:xfrm>
            <a:off x="5715000" y="38100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534" name="Google Shape;1534;p113"/>
          <p:cNvSpPr txBox="1"/>
          <p:nvPr/>
        </p:nvSpPr>
        <p:spPr>
          <a:xfrm>
            <a:off x="762000" y="44958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1535" name="Google Shape;1535;p113"/>
          <p:cNvSpPr txBox="1"/>
          <p:nvPr/>
        </p:nvSpPr>
        <p:spPr>
          <a:xfrm>
            <a:off x="2819400" y="44958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/>
          </a:p>
        </p:txBody>
      </p:sp>
      <p:sp>
        <p:nvSpPr>
          <p:cNvPr id="1536" name="Google Shape;1536;p113"/>
          <p:cNvSpPr txBox="1"/>
          <p:nvPr/>
        </p:nvSpPr>
        <p:spPr>
          <a:xfrm>
            <a:off x="1295400" y="6096000"/>
            <a:ext cx="6324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Nodes c must split into nodes c and e</a:t>
            </a:r>
            <a:endParaRPr/>
          </a:p>
        </p:txBody>
      </p:sp>
      <p:sp>
        <p:nvSpPr>
          <p:cNvPr id="1537" name="Google Shape;1537;p113"/>
          <p:cNvSpPr txBox="1"/>
          <p:nvPr/>
        </p:nvSpPr>
        <p:spPr>
          <a:xfrm>
            <a:off x="8001000" y="45720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/>
          </a:p>
        </p:txBody>
      </p:sp>
      <p:sp>
        <p:nvSpPr>
          <p:cNvPr id="1538" name="Google Shape;1538;p113"/>
          <p:cNvSpPr txBox="1"/>
          <p:nvPr/>
        </p:nvSpPr>
        <p:spPr>
          <a:xfrm>
            <a:off x="6096000" y="45720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/>
          </a:p>
        </p:txBody>
      </p:sp>
      <p:pic>
        <p:nvPicPr>
          <p:cNvPr id="1539" name="Google Shape;1539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457200"/>
            <a:ext cx="6191249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14"/>
          <p:cNvSpPr txBox="1">
            <a:spLocks noGrp="1"/>
          </p:cNvSpPr>
          <p:nvPr>
            <p:ph type="title"/>
          </p:nvPr>
        </p:nvSpPr>
        <p:spPr>
          <a:xfrm>
            <a:off x="6172200" y="2362200"/>
            <a:ext cx="198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3000"/>
              <a:buFont typeface="Twentieth Century"/>
              <a:buNone/>
            </a:pPr>
            <a:r>
              <a:rPr lang="en-US" sz="3000" b="1">
                <a:solidFill>
                  <a:srgbClr val="0000CC"/>
                </a:solidFill>
              </a:rPr>
              <a:t>Insert 4</a:t>
            </a:r>
            <a:endParaRPr/>
          </a:p>
        </p:txBody>
      </p:sp>
      <p:grpSp>
        <p:nvGrpSpPr>
          <p:cNvPr id="1545" name="Google Shape;1545;p114"/>
          <p:cNvGrpSpPr/>
          <p:nvPr/>
        </p:nvGrpSpPr>
        <p:grpSpPr>
          <a:xfrm>
            <a:off x="685800" y="3581400"/>
            <a:ext cx="7848600" cy="2838510"/>
            <a:chOff x="685800" y="3581400"/>
            <a:chExt cx="7848600" cy="2838510"/>
          </a:xfrm>
        </p:grpSpPr>
        <p:sp>
          <p:nvSpPr>
            <p:cNvPr id="1546" name="Google Shape;1546;p114"/>
            <p:cNvSpPr txBox="1"/>
            <p:nvPr/>
          </p:nvSpPr>
          <p:spPr>
            <a:xfrm>
              <a:off x="3429000" y="3810000"/>
              <a:ext cx="22860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3 * 9 * 13 *</a:t>
              </a:r>
              <a:endParaRPr/>
            </a:p>
          </p:txBody>
        </p:sp>
        <p:sp>
          <p:nvSpPr>
            <p:cNvPr id="1547" name="Google Shape;1547;p114"/>
            <p:cNvSpPr txBox="1"/>
            <p:nvPr/>
          </p:nvSpPr>
          <p:spPr>
            <a:xfrm>
              <a:off x="685800" y="4953000"/>
              <a:ext cx="13716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1 * 2 *</a:t>
              </a:r>
              <a:endParaRPr/>
            </a:p>
          </p:txBody>
        </p:sp>
        <p:sp>
          <p:nvSpPr>
            <p:cNvPr id="1548" name="Google Shape;1548;p114"/>
            <p:cNvSpPr txBox="1"/>
            <p:nvPr/>
          </p:nvSpPr>
          <p:spPr>
            <a:xfrm>
              <a:off x="7315200" y="4953000"/>
              <a:ext cx="11430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* 21 *</a:t>
              </a:r>
              <a:endParaRPr/>
            </a:p>
          </p:txBody>
        </p:sp>
        <p:sp>
          <p:nvSpPr>
            <p:cNvPr id="1549" name="Google Shape;1549;p114"/>
            <p:cNvSpPr txBox="1"/>
            <p:nvPr/>
          </p:nvSpPr>
          <p:spPr>
            <a:xfrm>
              <a:off x="2743200" y="4927600"/>
              <a:ext cx="18288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</a:t>
              </a:r>
              <a:r>
                <a:rPr lang="en-US" sz="2000" b="1">
                  <a:solidFill>
                    <a:srgbClr val="FF33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4</a:t>
              </a: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* 5 * 7 *</a:t>
              </a:r>
              <a:endParaRPr/>
            </a:p>
          </p:txBody>
        </p:sp>
        <p:sp>
          <p:nvSpPr>
            <p:cNvPr id="1550" name="Google Shape;1550;p114"/>
            <p:cNvSpPr txBox="1"/>
            <p:nvPr/>
          </p:nvSpPr>
          <p:spPr>
            <a:xfrm>
              <a:off x="5105400" y="4953000"/>
              <a:ext cx="1600200" cy="40011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* 10 * 12 *</a:t>
              </a:r>
              <a:endParaRPr/>
            </a:p>
          </p:txBody>
        </p:sp>
        <p:cxnSp>
          <p:nvCxnSpPr>
            <p:cNvPr id="1551" name="Google Shape;1551;p114"/>
            <p:cNvCxnSpPr/>
            <p:nvPr/>
          </p:nvCxnSpPr>
          <p:spPr>
            <a:xfrm flipH="1">
              <a:off x="1371600" y="4038600"/>
              <a:ext cx="2438400" cy="91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114"/>
            <p:cNvCxnSpPr/>
            <p:nvPr/>
          </p:nvCxnSpPr>
          <p:spPr>
            <a:xfrm flipH="1">
              <a:off x="3581400" y="4038600"/>
              <a:ext cx="685800" cy="91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114"/>
            <p:cNvCxnSpPr/>
            <p:nvPr/>
          </p:nvCxnSpPr>
          <p:spPr>
            <a:xfrm>
              <a:off x="4724400" y="4038600"/>
              <a:ext cx="1143000" cy="91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114"/>
            <p:cNvCxnSpPr/>
            <p:nvPr/>
          </p:nvCxnSpPr>
          <p:spPr>
            <a:xfrm>
              <a:off x="5410200" y="4038600"/>
              <a:ext cx="2438400" cy="914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5" name="Google Shape;1555;p114"/>
            <p:cNvSpPr txBox="1"/>
            <p:nvPr/>
          </p:nvSpPr>
          <p:spPr>
            <a:xfrm>
              <a:off x="762000" y="4419600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sp>
          <p:nvSpPr>
            <p:cNvPr id="1556" name="Google Shape;1556;p114"/>
            <p:cNvSpPr txBox="1"/>
            <p:nvPr/>
          </p:nvSpPr>
          <p:spPr>
            <a:xfrm>
              <a:off x="5791200" y="3581400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1557" name="Google Shape;1557;p114"/>
            <p:cNvSpPr txBox="1"/>
            <p:nvPr/>
          </p:nvSpPr>
          <p:spPr>
            <a:xfrm>
              <a:off x="8077200" y="4495800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</a:t>
              </a:r>
              <a:endParaRPr/>
            </a:p>
          </p:txBody>
        </p:sp>
        <p:sp>
          <p:nvSpPr>
            <p:cNvPr id="1558" name="Google Shape;1558;p114"/>
            <p:cNvSpPr txBox="1"/>
            <p:nvPr/>
          </p:nvSpPr>
          <p:spPr>
            <a:xfrm>
              <a:off x="6248400" y="4495800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endParaRPr/>
            </a:p>
          </p:txBody>
        </p:sp>
        <p:sp>
          <p:nvSpPr>
            <p:cNvPr id="1559" name="Google Shape;1559;p114"/>
            <p:cNvSpPr txBox="1"/>
            <p:nvPr/>
          </p:nvSpPr>
          <p:spPr>
            <a:xfrm>
              <a:off x="4114800" y="4495800"/>
              <a:ext cx="45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</a:t>
              </a:r>
              <a:endParaRPr/>
            </a:p>
          </p:txBody>
        </p:sp>
        <p:sp>
          <p:nvSpPr>
            <p:cNvPr id="1560" name="Google Shape;1560;p114"/>
            <p:cNvSpPr txBox="1"/>
            <p:nvPr/>
          </p:nvSpPr>
          <p:spPr>
            <a:xfrm>
              <a:off x="1295400" y="6019800"/>
              <a:ext cx="6324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Node d has room for another element</a:t>
              </a:r>
              <a:endParaRPr/>
            </a:p>
          </p:txBody>
        </p:sp>
      </p:grpSp>
      <p:sp>
        <p:nvSpPr>
          <p:cNvPr id="1561" name="Google Shape;1561;p114"/>
          <p:cNvSpPr txBox="1"/>
          <p:nvPr/>
        </p:nvSpPr>
        <p:spPr>
          <a:xfrm>
            <a:off x="3429000" y="228600"/>
            <a:ext cx="2286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3 * 9 * 13 *</a:t>
            </a:r>
            <a:endParaRPr/>
          </a:p>
        </p:txBody>
      </p:sp>
      <p:sp>
        <p:nvSpPr>
          <p:cNvPr id="1562" name="Google Shape;1562;p114"/>
          <p:cNvSpPr txBox="1"/>
          <p:nvPr/>
        </p:nvSpPr>
        <p:spPr>
          <a:xfrm>
            <a:off x="762000" y="1371600"/>
            <a:ext cx="14478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 * 2 *</a:t>
            </a:r>
            <a:endParaRPr/>
          </a:p>
        </p:txBody>
      </p:sp>
      <p:sp>
        <p:nvSpPr>
          <p:cNvPr id="1563" name="Google Shape;1563;p114"/>
          <p:cNvSpPr txBox="1"/>
          <p:nvPr/>
        </p:nvSpPr>
        <p:spPr>
          <a:xfrm>
            <a:off x="7315200" y="1371600"/>
            <a:ext cx="1143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 21 *</a:t>
            </a:r>
            <a:endParaRPr/>
          </a:p>
        </p:txBody>
      </p:sp>
      <p:sp>
        <p:nvSpPr>
          <p:cNvPr id="1564" name="Google Shape;1564;p114"/>
          <p:cNvSpPr txBox="1"/>
          <p:nvPr/>
        </p:nvSpPr>
        <p:spPr>
          <a:xfrm>
            <a:off x="2895600" y="1346200"/>
            <a:ext cx="15240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5 * 7 *</a:t>
            </a:r>
            <a:endParaRPr/>
          </a:p>
        </p:txBody>
      </p:sp>
      <p:sp>
        <p:nvSpPr>
          <p:cNvPr id="1565" name="Google Shape;1565;p114"/>
          <p:cNvSpPr txBox="1"/>
          <p:nvPr/>
        </p:nvSpPr>
        <p:spPr>
          <a:xfrm>
            <a:off x="5105400" y="1371600"/>
            <a:ext cx="1600200" cy="40011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 10 * </a:t>
            </a:r>
            <a:r>
              <a:rPr lang="en-US" sz="2000" b="1">
                <a:solidFill>
                  <a:srgbClr val="FF33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*</a:t>
            </a:r>
            <a:endParaRPr/>
          </a:p>
        </p:txBody>
      </p:sp>
      <p:cxnSp>
        <p:nvCxnSpPr>
          <p:cNvPr id="1566" name="Google Shape;1566;p114"/>
          <p:cNvCxnSpPr/>
          <p:nvPr/>
        </p:nvCxnSpPr>
        <p:spPr>
          <a:xfrm flipH="1">
            <a:off x="1371600" y="457200"/>
            <a:ext cx="24384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114"/>
          <p:cNvCxnSpPr/>
          <p:nvPr/>
        </p:nvCxnSpPr>
        <p:spPr>
          <a:xfrm flipH="1">
            <a:off x="3581400" y="457200"/>
            <a:ext cx="6858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Google Shape;1568;p114"/>
          <p:cNvCxnSpPr/>
          <p:nvPr/>
        </p:nvCxnSpPr>
        <p:spPr>
          <a:xfrm>
            <a:off x="4724400" y="457200"/>
            <a:ext cx="11430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9" name="Google Shape;1569;p114"/>
          <p:cNvCxnSpPr/>
          <p:nvPr/>
        </p:nvCxnSpPr>
        <p:spPr>
          <a:xfrm>
            <a:off x="5410200" y="457200"/>
            <a:ext cx="2438400" cy="914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0" name="Google Shape;1570;p114"/>
          <p:cNvSpPr txBox="1"/>
          <p:nvPr/>
        </p:nvSpPr>
        <p:spPr>
          <a:xfrm>
            <a:off x="5715000" y="1524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571" name="Google Shape;1571;p114"/>
          <p:cNvSpPr txBox="1"/>
          <p:nvPr/>
        </p:nvSpPr>
        <p:spPr>
          <a:xfrm>
            <a:off x="762000" y="8382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1572" name="Google Shape;1572;p114"/>
          <p:cNvSpPr txBox="1"/>
          <p:nvPr/>
        </p:nvSpPr>
        <p:spPr>
          <a:xfrm>
            <a:off x="2819400" y="8382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/>
          </a:p>
        </p:txBody>
      </p:sp>
      <p:sp>
        <p:nvSpPr>
          <p:cNvPr id="1573" name="Google Shape;1573;p114"/>
          <p:cNvSpPr txBox="1"/>
          <p:nvPr/>
        </p:nvSpPr>
        <p:spPr>
          <a:xfrm>
            <a:off x="8001000" y="9144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/>
          </a:p>
        </p:txBody>
      </p:sp>
      <p:sp>
        <p:nvSpPr>
          <p:cNvPr id="1574" name="Google Shape;1574;p114"/>
          <p:cNvSpPr txBox="1"/>
          <p:nvPr/>
        </p:nvSpPr>
        <p:spPr>
          <a:xfrm>
            <a:off x="6096000" y="914400"/>
            <a:ext cx="457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7963</Words>
  <Application>Microsoft Office PowerPoint</Application>
  <PresentationFormat>On-screen Show (4:3)</PresentationFormat>
  <Paragraphs>1498</Paragraphs>
  <Slides>167</Slides>
  <Notes>167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167</vt:i4>
      </vt:variant>
    </vt:vector>
  </HeadingPairs>
  <TitlesOfParts>
    <vt:vector size="177" baseType="lpstr">
      <vt:lpstr>Noto Sans Symbols</vt:lpstr>
      <vt:lpstr>Calibri</vt:lpstr>
      <vt:lpstr>Times New Roman</vt:lpstr>
      <vt:lpstr>Twentieth Century</vt:lpstr>
      <vt:lpstr>Arial</vt:lpstr>
      <vt:lpstr>Questrial</vt:lpstr>
      <vt:lpstr>Times</vt:lpstr>
      <vt:lpstr>Tw Cen MT</vt:lpstr>
      <vt:lpstr>Median</vt:lpstr>
      <vt:lpstr>Median</vt:lpstr>
      <vt:lpstr>Advanced Data Structure and  Algorithms</vt:lpstr>
      <vt:lpstr>UNIT 4  SEARCH TREES, INDEXING, MULTIWAY TREES</vt:lpstr>
      <vt:lpstr>Contents</vt:lpstr>
      <vt:lpstr>Symbol Table</vt:lpstr>
      <vt:lpstr>Symbol Table – Implementation techniques</vt:lpstr>
      <vt:lpstr>Use of symbol table</vt:lpstr>
      <vt:lpstr>PowerPoint Presentation</vt:lpstr>
      <vt:lpstr>Lexical Analyzer</vt:lpstr>
      <vt:lpstr>Syntax Analyzer</vt:lpstr>
      <vt:lpstr>Semantic Analyzer</vt:lpstr>
      <vt:lpstr>Intermediate Code Generation</vt:lpstr>
      <vt:lpstr>Code Optimizer (for Intermediate Code Generator)</vt:lpstr>
      <vt:lpstr>Code Generator</vt:lpstr>
      <vt:lpstr>Symbol tables</vt:lpstr>
      <vt:lpstr>Symbol Table types</vt:lpstr>
      <vt:lpstr>OBST – Optimal BST (Need)</vt:lpstr>
      <vt:lpstr>Optimal BST ?</vt:lpstr>
      <vt:lpstr>Unsuccessful searches; optimality, and OBST</vt:lpstr>
      <vt:lpstr>Optimal Binary Search Tree</vt:lpstr>
      <vt:lpstr>Optimal Binary Search Tree</vt:lpstr>
      <vt:lpstr>Optimal Binary Search Tree</vt:lpstr>
      <vt:lpstr>Optimal Binary Search Tree Dynamic Programming Approach</vt:lpstr>
      <vt:lpstr>Optimal Binary Search Tree Dynamic Programming Approach</vt:lpstr>
      <vt:lpstr>Optimal Binary Search Tree Dynamic Programming Approach</vt:lpstr>
      <vt:lpstr>Optimal Binary Search Tree Dynamic Programming Approach</vt:lpstr>
      <vt:lpstr>Optimal Binary Search Tree Dynamic Programming Approach</vt:lpstr>
      <vt:lpstr>Optimal Binary Search Tree Dynamic Programming Approach</vt:lpstr>
      <vt:lpstr>Optimal Binary Search Tree Computer C and r</vt:lpstr>
      <vt:lpstr>PowerPoint Presentation</vt:lpstr>
      <vt:lpstr>PowerPoint Presentation</vt:lpstr>
      <vt:lpstr>PowerPoint Presentation</vt:lpstr>
      <vt:lpstr>Optimal Binary Search Tree Dynamic Programming Approach</vt:lpstr>
      <vt:lpstr>Optimal Binary Search Tree Dynamic Programming Approach</vt:lpstr>
      <vt:lpstr>Balanced binary tree</vt:lpstr>
      <vt:lpstr>AVL - First dynamic balanced trees </vt:lpstr>
      <vt:lpstr>Height of BST</vt:lpstr>
      <vt:lpstr>Insertion in AVL tree</vt:lpstr>
      <vt:lpstr>Searching and Deletion in AVL tree</vt:lpstr>
      <vt:lpstr>AVL Rotations</vt:lpstr>
      <vt:lpstr>LL Rotations – Single Left Rotation</vt:lpstr>
      <vt:lpstr>RR Rotations – Single Right Rotation</vt:lpstr>
      <vt:lpstr>LR Rotations – Double Rotations</vt:lpstr>
      <vt:lpstr>LR Rotations – Double Rotations</vt:lpstr>
      <vt:lpstr>RL Rotations – Double Rotations</vt:lpstr>
      <vt:lpstr>RL Rotations – Double Rotations</vt:lpstr>
      <vt:lpstr>RL Rotations – Double Rotations</vt:lpstr>
      <vt:lpstr>Rotations - Possibilities</vt:lpstr>
      <vt:lpstr>PowerPoint Presentation</vt:lpstr>
      <vt:lpstr>AVL Examples</vt:lpstr>
      <vt:lpstr>AVL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Class Exercises</vt:lpstr>
      <vt:lpstr>PowerPoint Presentation</vt:lpstr>
      <vt:lpstr>PowerPoint Presentation</vt:lpstr>
      <vt:lpstr>PowerPoint Presentation</vt:lpstr>
      <vt:lpstr>PowerPoint Presentation</vt:lpstr>
      <vt:lpstr>AVL Examples</vt:lpstr>
      <vt:lpstr>Indexing and Multiway trees</vt:lpstr>
      <vt:lpstr>Indexing </vt:lpstr>
      <vt:lpstr>Cylinder surface Indexing – Simplest type of index organization on sequential files</vt:lpstr>
      <vt:lpstr>Cylinder surface Indexing – Example</vt:lpstr>
      <vt:lpstr>Multiway search trees</vt:lpstr>
      <vt:lpstr>Multiway search trees - Example</vt:lpstr>
      <vt:lpstr>Multi-way Searching</vt:lpstr>
      <vt:lpstr>Example</vt:lpstr>
      <vt:lpstr>Insertion</vt:lpstr>
      <vt:lpstr>Insertion</vt:lpstr>
      <vt:lpstr>B-Trees (Balanced Trees)</vt:lpstr>
      <vt:lpstr>B-Trees</vt:lpstr>
      <vt:lpstr>B-Trees  (generalization of a BST in that a node can have more than 2 children)</vt:lpstr>
      <vt:lpstr>Insertion operation in B-Trees </vt:lpstr>
      <vt:lpstr>Example B-Trees </vt:lpstr>
      <vt:lpstr>PowerPoint Presentation</vt:lpstr>
      <vt:lpstr>PowerPoint Presentation</vt:lpstr>
      <vt:lpstr>Example B-Trees </vt:lpstr>
      <vt:lpstr>Create a B Tree of order 4 </vt:lpstr>
      <vt:lpstr>Insert  1, 13</vt:lpstr>
      <vt:lpstr>Insert 2</vt:lpstr>
      <vt:lpstr>Insert 7, 10</vt:lpstr>
      <vt:lpstr>Insert 12</vt:lpstr>
      <vt:lpstr>Insert 4</vt:lpstr>
      <vt:lpstr>Insert 8</vt:lpstr>
      <vt:lpstr>Delete 2</vt:lpstr>
      <vt:lpstr>Delete 2, 21,10, 3, 4</vt:lpstr>
      <vt:lpstr>Delete 21</vt:lpstr>
      <vt:lpstr>Delete 10</vt:lpstr>
      <vt:lpstr>Delete 3</vt:lpstr>
      <vt:lpstr>Delete 4</vt:lpstr>
      <vt:lpstr>Construct B-tree of order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Searching B-tree</vt:lpstr>
      <vt:lpstr>Searching B-tree</vt:lpstr>
      <vt:lpstr>Btree Variants</vt:lpstr>
      <vt:lpstr>B+Trees</vt:lpstr>
      <vt:lpstr>B+Trees</vt:lpstr>
      <vt:lpstr>PowerPoint Presentation</vt:lpstr>
      <vt:lpstr>PowerPoint Presentation</vt:lpstr>
      <vt:lpstr>B+Trees</vt:lpstr>
      <vt:lpstr>PowerPoint Presentation</vt:lpstr>
      <vt:lpstr>PowerPoint Presentation</vt:lpstr>
      <vt:lpstr>B+Trees</vt:lpstr>
      <vt:lpstr>Trie Trees</vt:lpstr>
      <vt:lpstr>Trie Trees</vt:lpstr>
      <vt:lpstr>Trie Trees</vt:lpstr>
      <vt:lpstr>Trie Trees</vt:lpstr>
      <vt:lpstr>Trie Trees</vt:lpstr>
      <vt:lpstr>Trie Trees</vt:lpstr>
      <vt:lpstr>Splay Trees</vt:lpstr>
      <vt:lpstr>Splay Trees</vt:lpstr>
      <vt:lpstr>Types of rotations</vt:lpstr>
      <vt:lpstr>Zig Rotation</vt:lpstr>
      <vt:lpstr>Zag Rotation</vt:lpstr>
      <vt:lpstr>Zig-Zig Rotation</vt:lpstr>
      <vt:lpstr>Zag-Zag Rotation</vt:lpstr>
      <vt:lpstr>Zig-Zag Rotation</vt:lpstr>
      <vt:lpstr>Zag-Zig Rotation</vt:lpstr>
      <vt:lpstr>Types of operations</vt:lpstr>
      <vt:lpstr>Insert Operation</vt:lpstr>
      <vt:lpstr>Delete Operation</vt:lpstr>
      <vt:lpstr>Search Operation</vt:lpstr>
      <vt:lpstr>PowerPoint Presentation</vt:lpstr>
      <vt:lpstr>PowerPoint Presentation</vt:lpstr>
      <vt:lpstr>PowerPoint Presentation</vt:lpstr>
      <vt:lpstr>PowerPoint Presentation</vt:lpstr>
      <vt:lpstr>Red Black Trees</vt:lpstr>
      <vt:lpstr>Example Red Black Trees</vt:lpstr>
      <vt:lpstr>Recognize Red Black Trees</vt:lpstr>
      <vt:lpstr>Red Black Trees - Operations</vt:lpstr>
      <vt:lpstr>Red Black Trees - Insertion</vt:lpstr>
      <vt:lpstr>Red Black Trees - Insertion</vt:lpstr>
      <vt:lpstr>Red Black Trees - Insertion</vt:lpstr>
      <vt:lpstr>Red Black Trees - Insertion</vt:lpstr>
      <vt:lpstr>Red Black Trees - Insertion</vt:lpstr>
      <vt:lpstr>Red Black Trees - Insertion</vt:lpstr>
      <vt:lpstr>Red Black Trees - Insertion</vt:lpstr>
      <vt:lpstr>Red Black Trees - Example</vt:lpstr>
      <vt:lpstr>K – DIMENSIONAL TREE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Data Structure and  Algorithms</dc:title>
  <cp:lastModifiedBy>ASHA</cp:lastModifiedBy>
  <cp:revision>2</cp:revision>
  <dcterms:modified xsi:type="dcterms:W3CDTF">2021-06-21T09:35:31Z</dcterms:modified>
</cp:coreProperties>
</file>